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Helios" panose="020B0604020202020204" charset="0"/>
      <p:regular r:id="rId18"/>
    </p:embeddedFont>
    <p:embeddedFont>
      <p:font typeface="Helios Bold" panose="020B0604020202020204" charset="0"/>
      <p:regular r:id="rId19"/>
    </p:embeddedFont>
    <p:embeddedFont>
      <p:font typeface="Open Sans" panose="020B0606030504020204" pitchFamily="34" charset="0"/>
      <p:regular r:id="rId20"/>
    </p:embeddedFont>
    <p:embeddedFont>
      <p:font typeface="Open Sans Bold" panose="020B0806030504020204" charset="0"/>
      <p:regular r:id="rId21"/>
    </p:embeddedFont>
    <p:embeddedFont>
      <p:font typeface="TS Deniz Bold" panose="020B0604020202020204" charset="-78"/>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82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AutoShape 2"/>
          <p:cNvSpPr/>
          <p:nvPr/>
        </p:nvSpPr>
        <p:spPr>
          <a:xfrm flipV="1">
            <a:off x="1028700" y="1009650"/>
            <a:ext cx="12867103" cy="0"/>
          </a:xfrm>
          <a:prstGeom prst="line">
            <a:avLst/>
          </a:prstGeom>
          <a:ln w="85725" cap="flat">
            <a:solidFill>
              <a:srgbClr val="B8BB87"/>
            </a:solidFill>
            <a:prstDash val="solid"/>
            <a:headEnd type="none" w="sm" len="sm"/>
            <a:tailEnd type="none" w="sm" len="sm"/>
          </a:ln>
        </p:spPr>
        <p:txBody>
          <a:bodyPr/>
          <a:lstStyle/>
          <a:p>
            <a:endParaRPr lang="es-CL"/>
          </a:p>
        </p:txBody>
      </p:sp>
      <p:grpSp>
        <p:nvGrpSpPr>
          <p:cNvPr id="3" name="Group 3"/>
          <p:cNvGrpSpPr/>
          <p:nvPr/>
        </p:nvGrpSpPr>
        <p:grpSpPr>
          <a:xfrm rot="-5400000">
            <a:off x="-3185427" y="8404843"/>
            <a:ext cx="7715406" cy="3535431"/>
            <a:chOff x="0" y="0"/>
            <a:chExt cx="886891" cy="406400"/>
          </a:xfrm>
        </p:grpSpPr>
        <p:sp>
          <p:nvSpPr>
            <p:cNvPr id="4" name="Freeform 4"/>
            <p:cNvSpPr/>
            <p:nvPr/>
          </p:nvSpPr>
          <p:spPr>
            <a:xfrm>
              <a:off x="0" y="0"/>
              <a:ext cx="886891" cy="406400"/>
            </a:xfrm>
            <a:custGeom>
              <a:avLst/>
              <a:gdLst/>
              <a:ahLst/>
              <a:cxnLst/>
              <a:rect l="l" t="t" r="r" b="b"/>
              <a:pathLst>
                <a:path w="886891" h="406400">
                  <a:moveTo>
                    <a:pt x="683691" y="0"/>
                  </a:moveTo>
                  <a:cubicBezTo>
                    <a:pt x="795915" y="0"/>
                    <a:pt x="886891" y="90976"/>
                    <a:pt x="886891" y="203200"/>
                  </a:cubicBezTo>
                  <a:cubicBezTo>
                    <a:pt x="886891" y="315424"/>
                    <a:pt x="795915" y="406400"/>
                    <a:pt x="68369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txBody>
            <a:bodyPr/>
            <a:lstStyle/>
            <a:p>
              <a:endParaRPr lang="es-CL"/>
            </a:p>
          </p:txBody>
        </p:sp>
        <p:sp>
          <p:nvSpPr>
            <p:cNvPr id="5" name="TextBox 5"/>
            <p:cNvSpPr txBox="1"/>
            <p:nvPr/>
          </p:nvSpPr>
          <p:spPr>
            <a:xfrm>
              <a:off x="0" y="-47625"/>
              <a:ext cx="886891" cy="454025"/>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rot="5400000">
            <a:off x="14081410" y="-1868588"/>
            <a:ext cx="7426906" cy="3737176"/>
            <a:chOff x="0" y="0"/>
            <a:chExt cx="807640" cy="406400"/>
          </a:xfrm>
        </p:grpSpPr>
        <p:sp>
          <p:nvSpPr>
            <p:cNvPr id="7" name="Freeform 7"/>
            <p:cNvSpPr/>
            <p:nvPr/>
          </p:nvSpPr>
          <p:spPr>
            <a:xfrm>
              <a:off x="0" y="0"/>
              <a:ext cx="807640" cy="406400"/>
            </a:xfrm>
            <a:custGeom>
              <a:avLst/>
              <a:gdLst/>
              <a:ahLst/>
              <a:cxnLst/>
              <a:rect l="l" t="t" r="r" b="b"/>
              <a:pathLst>
                <a:path w="807640" h="40640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txBody>
            <a:bodyPr/>
            <a:lstStyle/>
            <a:p>
              <a:endParaRPr lang="es-CL"/>
            </a:p>
          </p:txBody>
        </p:sp>
        <p:sp>
          <p:nvSpPr>
            <p:cNvPr id="8" name="TextBox 8"/>
            <p:cNvSpPr txBox="1"/>
            <p:nvPr/>
          </p:nvSpPr>
          <p:spPr>
            <a:xfrm>
              <a:off x="0" y="-47625"/>
              <a:ext cx="807640" cy="454025"/>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636262" y="2452037"/>
            <a:ext cx="15015477" cy="3862818"/>
          </a:xfrm>
          <a:prstGeom prst="rect">
            <a:avLst/>
          </a:prstGeom>
        </p:spPr>
        <p:txBody>
          <a:bodyPr lIns="0" tIns="0" rIns="0" bIns="0" rtlCol="0" anchor="t">
            <a:spAutoFit/>
          </a:bodyPr>
          <a:lstStyle/>
          <a:p>
            <a:pPr algn="ctr">
              <a:lnSpc>
                <a:spcPts val="15463"/>
              </a:lnSpc>
            </a:pPr>
            <a:r>
              <a:rPr lang="en-US" sz="11045" b="1" spc="-364">
                <a:solidFill>
                  <a:srgbClr val="4D4C4C"/>
                </a:solidFill>
                <a:latin typeface="TS Deniz Bold"/>
                <a:ea typeface="TS Deniz Bold"/>
                <a:cs typeface="TS Deniz Bold"/>
                <a:sym typeface="TS Deniz Bold"/>
              </a:rPr>
              <a:t>Pagina  de  Votación</a:t>
            </a:r>
          </a:p>
          <a:p>
            <a:pPr algn="ctr">
              <a:lnSpc>
                <a:spcPts val="15463"/>
              </a:lnSpc>
              <a:spcBef>
                <a:spcPct val="0"/>
              </a:spcBef>
            </a:pPr>
            <a:r>
              <a:rPr lang="en-US" sz="11045" b="1" spc="-364">
                <a:solidFill>
                  <a:srgbClr val="4D4C4C"/>
                </a:solidFill>
                <a:latin typeface="TS Deniz Bold"/>
                <a:ea typeface="TS Deniz Bold"/>
                <a:cs typeface="TS Deniz Bold"/>
                <a:sym typeface="TS Deniz Bold"/>
              </a:rPr>
              <a:t>Consejeros  de  Carrera</a:t>
            </a:r>
          </a:p>
        </p:txBody>
      </p:sp>
      <p:grpSp>
        <p:nvGrpSpPr>
          <p:cNvPr id="10" name="Group 10"/>
          <p:cNvGrpSpPr/>
          <p:nvPr/>
        </p:nvGrpSpPr>
        <p:grpSpPr>
          <a:xfrm rot="-5400000">
            <a:off x="15751254" y="2375175"/>
            <a:ext cx="959812" cy="95981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txBody>
            <a:bodyPr/>
            <a:lstStyle/>
            <a:p>
              <a:endParaRPr lang="es-CL"/>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3" name="AutoShape 13"/>
          <p:cNvSpPr/>
          <p:nvPr/>
        </p:nvSpPr>
        <p:spPr>
          <a:xfrm flipV="1">
            <a:off x="4168622" y="9301162"/>
            <a:ext cx="13090678" cy="0"/>
          </a:xfrm>
          <a:prstGeom prst="line">
            <a:avLst/>
          </a:prstGeom>
          <a:ln w="85725" cap="flat">
            <a:solidFill>
              <a:srgbClr val="B8BB87"/>
            </a:solidFill>
            <a:prstDash val="solid"/>
            <a:headEnd type="none" w="sm" len="sm"/>
            <a:tailEnd type="none" w="sm" len="sm"/>
          </a:ln>
        </p:spPr>
        <p:txBody>
          <a:bodyPr/>
          <a:lstStyle/>
          <a:p>
            <a:endParaRPr lang="es-CL"/>
          </a:p>
        </p:txBody>
      </p:sp>
      <p:grpSp>
        <p:nvGrpSpPr>
          <p:cNvPr id="14" name="Group 14"/>
          <p:cNvGrpSpPr/>
          <p:nvPr/>
        </p:nvGrpSpPr>
        <p:grpSpPr>
          <a:xfrm>
            <a:off x="643702" y="8715761"/>
            <a:ext cx="3524919" cy="35249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txBody>
            <a:bodyPr/>
            <a:lstStyle/>
            <a:p>
              <a:endParaRPr lang="es-CL"/>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17" name="Group 17"/>
          <p:cNvGrpSpPr/>
          <p:nvPr/>
        </p:nvGrpSpPr>
        <p:grpSpPr>
          <a:xfrm>
            <a:off x="1227849" y="6229506"/>
            <a:ext cx="1212142" cy="1165796"/>
            <a:chOff x="0" y="0"/>
            <a:chExt cx="1616189" cy="1554394"/>
          </a:xfrm>
        </p:grpSpPr>
        <p:grpSp>
          <p:nvGrpSpPr>
            <p:cNvPr id="18" name="Group 18"/>
            <p:cNvGrpSpPr/>
            <p:nvPr/>
          </p:nvGrpSpPr>
          <p:grpSpPr>
            <a:xfrm>
              <a:off x="0" y="0"/>
              <a:ext cx="1554394" cy="155439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F7"/>
              </a:solidFill>
            </p:spPr>
            <p:txBody>
              <a:bodyPr/>
              <a:lstStyle/>
              <a:p>
                <a:endParaRPr lang="es-CL"/>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21" name="Freeform 21"/>
            <p:cNvSpPr/>
            <p:nvPr/>
          </p:nvSpPr>
          <p:spPr>
            <a:xfrm>
              <a:off x="107634" y="45839"/>
              <a:ext cx="1508555" cy="1508555"/>
            </a:xfrm>
            <a:custGeom>
              <a:avLst/>
              <a:gdLst/>
              <a:ahLst/>
              <a:cxnLst/>
              <a:rect l="l" t="t" r="r" b="b"/>
              <a:pathLst>
                <a:path w="1508555" h="1508555">
                  <a:moveTo>
                    <a:pt x="0" y="0"/>
                  </a:moveTo>
                  <a:lnTo>
                    <a:pt x="1508555" y="0"/>
                  </a:lnTo>
                  <a:lnTo>
                    <a:pt x="1508555" y="1508555"/>
                  </a:lnTo>
                  <a:lnTo>
                    <a:pt x="0" y="1508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sp>
        <p:nvSpPr>
          <p:cNvPr id="22" name="Freeform 22"/>
          <p:cNvSpPr/>
          <p:nvPr/>
        </p:nvSpPr>
        <p:spPr>
          <a:xfrm rot="-5400000">
            <a:off x="13895803" y="-2200160"/>
            <a:ext cx="3899060" cy="3899060"/>
          </a:xfrm>
          <a:custGeom>
            <a:avLst/>
            <a:gdLst/>
            <a:ahLst/>
            <a:cxnLst/>
            <a:rect l="l" t="t" r="r" b="b"/>
            <a:pathLst>
              <a:path w="3899060" h="3899060">
                <a:moveTo>
                  <a:pt x="0" y="0"/>
                </a:moveTo>
                <a:lnTo>
                  <a:pt x="3899060" y="0"/>
                </a:lnTo>
                <a:lnTo>
                  <a:pt x="3899060" y="3899060"/>
                </a:lnTo>
                <a:lnTo>
                  <a:pt x="0" y="3899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23" name="TextBox 23"/>
          <p:cNvSpPr txBox="1"/>
          <p:nvPr/>
        </p:nvSpPr>
        <p:spPr>
          <a:xfrm>
            <a:off x="14125598" y="7596320"/>
            <a:ext cx="3133702" cy="1553845"/>
          </a:xfrm>
          <a:prstGeom prst="rect">
            <a:avLst/>
          </a:prstGeom>
        </p:spPr>
        <p:txBody>
          <a:bodyPr lIns="0" tIns="0" rIns="0" bIns="0" rtlCol="0" anchor="t">
            <a:spAutoFit/>
          </a:bodyPr>
          <a:lstStyle/>
          <a:p>
            <a:pPr algn="ctr">
              <a:lnSpc>
                <a:spcPts val="3079"/>
              </a:lnSpc>
            </a:pPr>
            <a:r>
              <a:rPr lang="en-US" sz="2199" b="1">
                <a:solidFill>
                  <a:srgbClr val="B8BB87"/>
                </a:solidFill>
                <a:latin typeface="Helios Bold"/>
                <a:ea typeface="Helios Bold"/>
                <a:cs typeface="Helios Bold"/>
                <a:sym typeface="Helios Bold"/>
              </a:rPr>
              <a:t>Integrantes:</a:t>
            </a:r>
          </a:p>
          <a:p>
            <a:pPr algn="just">
              <a:lnSpc>
                <a:spcPts val="3079"/>
              </a:lnSpc>
            </a:pPr>
            <a:r>
              <a:rPr lang="en-US" sz="2199" b="1">
                <a:solidFill>
                  <a:srgbClr val="B8BB87"/>
                </a:solidFill>
                <a:latin typeface="Helios Bold"/>
                <a:ea typeface="Helios Bold"/>
                <a:cs typeface="Helios Bold"/>
                <a:sym typeface="Helios Bold"/>
              </a:rPr>
              <a:t>Angel Meza</a:t>
            </a:r>
          </a:p>
          <a:p>
            <a:pPr algn="just">
              <a:lnSpc>
                <a:spcPts val="3079"/>
              </a:lnSpc>
            </a:pPr>
            <a:r>
              <a:rPr lang="en-US" sz="2199" b="1">
                <a:solidFill>
                  <a:srgbClr val="B8BB87"/>
                </a:solidFill>
                <a:latin typeface="Helios Bold"/>
                <a:ea typeface="Helios Bold"/>
                <a:cs typeface="Helios Bold"/>
                <a:sym typeface="Helios Bold"/>
              </a:rPr>
              <a:t>Christopher Acevedo</a:t>
            </a:r>
          </a:p>
          <a:p>
            <a:pPr algn="just">
              <a:lnSpc>
                <a:spcPts val="3079"/>
              </a:lnSpc>
            </a:pPr>
            <a:r>
              <a:rPr lang="en-US" sz="2199" b="1">
                <a:solidFill>
                  <a:srgbClr val="B8BB87"/>
                </a:solidFill>
                <a:latin typeface="Helios Bold"/>
                <a:ea typeface="Helios Bold"/>
                <a:cs typeface="Helios Bold"/>
                <a:sym typeface="Helios Bold"/>
              </a:rPr>
              <a:t>Rodrigo Cancino</a:t>
            </a:r>
          </a:p>
        </p:txBody>
      </p:sp>
      <p:sp>
        <p:nvSpPr>
          <p:cNvPr id="24" name="Freeform 24"/>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4"/>
            <a:stretch>
              <a:fillRect/>
            </a:stretch>
          </a:blipFill>
        </p:spPr>
        <p:txBody>
          <a:bodyPr/>
          <a:lstStyle/>
          <a:p>
            <a:endParaRPr lang="es-C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Freeform 2"/>
          <p:cNvSpPr/>
          <p:nvPr/>
        </p:nvSpPr>
        <p:spPr>
          <a:xfrm>
            <a:off x="4684241" y="3204406"/>
            <a:ext cx="8919518" cy="6607927"/>
          </a:xfrm>
          <a:custGeom>
            <a:avLst/>
            <a:gdLst/>
            <a:ahLst/>
            <a:cxnLst/>
            <a:rect l="l" t="t" r="r" b="b"/>
            <a:pathLst>
              <a:path w="8919518" h="6607927">
                <a:moveTo>
                  <a:pt x="0" y="0"/>
                </a:moveTo>
                <a:lnTo>
                  <a:pt x="8919518" y="0"/>
                </a:lnTo>
                <a:lnTo>
                  <a:pt x="8919518" y="6607927"/>
                </a:lnTo>
                <a:lnTo>
                  <a:pt x="0" y="6607927"/>
                </a:lnTo>
                <a:lnTo>
                  <a:pt x="0" y="0"/>
                </a:lnTo>
                <a:close/>
              </a:path>
            </a:pathLst>
          </a:custGeom>
          <a:blipFill>
            <a:blip r:embed="rId2"/>
            <a:stretch>
              <a:fillRect t="-618" b="-618"/>
            </a:stretch>
          </a:blipFill>
        </p:spPr>
        <p:txBody>
          <a:bodyPr/>
          <a:lstStyle/>
          <a:p>
            <a:endParaRPr lang="es-CL"/>
          </a:p>
        </p:txBody>
      </p:sp>
      <p:sp>
        <p:nvSpPr>
          <p:cNvPr id="3" name="TextBox 3"/>
          <p:cNvSpPr txBox="1"/>
          <p:nvPr/>
        </p:nvSpPr>
        <p:spPr>
          <a:xfrm>
            <a:off x="2986608" y="904875"/>
            <a:ext cx="12314783" cy="2033905"/>
          </a:xfrm>
          <a:prstGeom prst="rect">
            <a:avLst/>
          </a:prstGeom>
        </p:spPr>
        <p:txBody>
          <a:bodyPr lIns="0" tIns="0" rIns="0" bIns="0" rtlCol="0" anchor="t">
            <a:spAutoFit/>
          </a:bodyPr>
          <a:lstStyle/>
          <a:p>
            <a:pPr algn="ctr">
              <a:lnSpc>
                <a:spcPts val="8119"/>
              </a:lnSpc>
            </a:pPr>
            <a:r>
              <a:rPr lang="en-US" sz="5799" b="1">
                <a:solidFill>
                  <a:srgbClr val="000000"/>
                </a:solidFill>
                <a:latin typeface="Open Sans Bold"/>
                <a:ea typeface="Open Sans Bold"/>
                <a:cs typeface="Open Sans Bold"/>
                <a:sym typeface="Open Sans Bold"/>
              </a:rPr>
              <a:t>Nuestros intereses profesionales </a:t>
            </a:r>
          </a:p>
          <a:p>
            <a:pPr algn="ctr">
              <a:lnSpc>
                <a:spcPts val="8119"/>
              </a:lnSpc>
            </a:pPr>
            <a:r>
              <a:rPr lang="en-US" sz="5799" b="1">
                <a:solidFill>
                  <a:srgbClr val="000000"/>
                </a:solidFill>
                <a:latin typeface="Open Sans Bold"/>
                <a:ea typeface="Open Sans Bold"/>
                <a:cs typeface="Open Sans Bold"/>
                <a:sym typeface="Open Sans Bold"/>
              </a:rPr>
              <a:t>reflejados en nuestro Capstone</a:t>
            </a:r>
          </a:p>
        </p:txBody>
      </p:sp>
      <p:sp>
        <p:nvSpPr>
          <p:cNvPr id="4" name="Freeform 4"/>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3"/>
            <a:stretch>
              <a:fillRect/>
            </a:stretch>
          </a:blipFill>
        </p:spPr>
        <p:txBody>
          <a:bodyPr/>
          <a:lstStyle/>
          <a:p>
            <a:endParaRPr lang="es-C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Freeform 2"/>
          <p:cNvSpPr/>
          <p:nvPr/>
        </p:nvSpPr>
        <p:spPr>
          <a:xfrm>
            <a:off x="6046705" y="3104047"/>
            <a:ext cx="11822918" cy="4078907"/>
          </a:xfrm>
          <a:custGeom>
            <a:avLst/>
            <a:gdLst/>
            <a:ahLst/>
            <a:cxnLst/>
            <a:rect l="l" t="t" r="r" b="b"/>
            <a:pathLst>
              <a:path w="11822918" h="4078907">
                <a:moveTo>
                  <a:pt x="0" y="0"/>
                </a:moveTo>
                <a:lnTo>
                  <a:pt x="11822918" y="0"/>
                </a:lnTo>
                <a:lnTo>
                  <a:pt x="11822918" y="4078906"/>
                </a:lnTo>
                <a:lnTo>
                  <a:pt x="0" y="4078906"/>
                </a:lnTo>
                <a:lnTo>
                  <a:pt x="0" y="0"/>
                </a:lnTo>
                <a:close/>
              </a:path>
            </a:pathLst>
          </a:custGeom>
          <a:blipFill>
            <a:blip r:embed="rId2"/>
            <a:stretch>
              <a:fillRect/>
            </a:stretch>
          </a:blipFill>
        </p:spPr>
        <p:txBody>
          <a:bodyPr/>
          <a:lstStyle/>
          <a:p>
            <a:endParaRPr lang="es-CL"/>
          </a:p>
        </p:txBody>
      </p:sp>
      <p:sp>
        <p:nvSpPr>
          <p:cNvPr id="3" name="Freeform 3"/>
          <p:cNvSpPr/>
          <p:nvPr/>
        </p:nvSpPr>
        <p:spPr>
          <a:xfrm>
            <a:off x="156411" y="1767027"/>
            <a:ext cx="5890294" cy="6752945"/>
          </a:xfrm>
          <a:custGeom>
            <a:avLst/>
            <a:gdLst/>
            <a:ahLst/>
            <a:cxnLst/>
            <a:rect l="l" t="t" r="r" b="b"/>
            <a:pathLst>
              <a:path w="5890294" h="6752945">
                <a:moveTo>
                  <a:pt x="0" y="0"/>
                </a:moveTo>
                <a:lnTo>
                  <a:pt x="5890294" y="0"/>
                </a:lnTo>
                <a:lnTo>
                  <a:pt x="5890294" y="6752946"/>
                </a:lnTo>
                <a:lnTo>
                  <a:pt x="0" y="6752946"/>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776020" y="355606"/>
            <a:ext cx="6735961" cy="1203313"/>
          </a:xfrm>
          <a:prstGeom prst="rect">
            <a:avLst/>
          </a:prstGeom>
        </p:spPr>
        <p:txBody>
          <a:bodyPr lIns="0" tIns="0" rIns="0" bIns="0" rtlCol="0" anchor="t">
            <a:spAutoFit/>
          </a:bodyPr>
          <a:lstStyle/>
          <a:p>
            <a:pPr algn="ctr">
              <a:lnSpc>
                <a:spcPts val="9800"/>
              </a:lnSpc>
            </a:pPr>
            <a:r>
              <a:rPr lang="en-US" sz="7000" b="1">
                <a:solidFill>
                  <a:srgbClr val="000000"/>
                </a:solidFill>
                <a:latin typeface="Open Sans Bold"/>
                <a:ea typeface="Open Sans Bold"/>
                <a:cs typeface="Open Sans Bold"/>
                <a:sym typeface="Open Sans Bold"/>
              </a:rPr>
              <a:t>Nuestro github</a:t>
            </a:r>
          </a:p>
        </p:txBody>
      </p:sp>
      <p:sp>
        <p:nvSpPr>
          <p:cNvPr id="5" name="Freeform 5"/>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4"/>
            <a:stretch>
              <a:fillRect/>
            </a:stretch>
          </a:blipFill>
        </p:spPr>
        <p:txBody>
          <a:bodyPr/>
          <a:lstStyle/>
          <a:p>
            <a:endParaRPr lang="es-C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Freeform 2"/>
          <p:cNvSpPr/>
          <p:nvPr/>
        </p:nvSpPr>
        <p:spPr>
          <a:xfrm>
            <a:off x="419971" y="2429080"/>
            <a:ext cx="6306244" cy="4606031"/>
          </a:xfrm>
          <a:custGeom>
            <a:avLst/>
            <a:gdLst/>
            <a:ahLst/>
            <a:cxnLst/>
            <a:rect l="l" t="t" r="r" b="b"/>
            <a:pathLst>
              <a:path w="6306244" h="4606031">
                <a:moveTo>
                  <a:pt x="0" y="0"/>
                </a:moveTo>
                <a:lnTo>
                  <a:pt x="6306244" y="0"/>
                </a:lnTo>
                <a:lnTo>
                  <a:pt x="6306244" y="4606031"/>
                </a:lnTo>
                <a:lnTo>
                  <a:pt x="0" y="4606031"/>
                </a:lnTo>
                <a:lnTo>
                  <a:pt x="0" y="0"/>
                </a:lnTo>
                <a:close/>
              </a:path>
            </a:pathLst>
          </a:custGeom>
          <a:blipFill>
            <a:blip r:embed="rId2"/>
            <a:stretch>
              <a:fillRect/>
            </a:stretch>
          </a:blipFill>
        </p:spPr>
        <p:txBody>
          <a:bodyPr/>
          <a:lstStyle/>
          <a:p>
            <a:endParaRPr lang="es-CL"/>
          </a:p>
        </p:txBody>
      </p:sp>
      <p:sp>
        <p:nvSpPr>
          <p:cNvPr id="3" name="Freeform 3"/>
          <p:cNvSpPr/>
          <p:nvPr/>
        </p:nvSpPr>
        <p:spPr>
          <a:xfrm>
            <a:off x="7470518" y="1663392"/>
            <a:ext cx="10082925" cy="8811599"/>
          </a:xfrm>
          <a:custGeom>
            <a:avLst/>
            <a:gdLst/>
            <a:ahLst/>
            <a:cxnLst/>
            <a:rect l="l" t="t" r="r" b="b"/>
            <a:pathLst>
              <a:path w="10082925" h="8811599">
                <a:moveTo>
                  <a:pt x="0" y="0"/>
                </a:moveTo>
                <a:lnTo>
                  <a:pt x="10082925" y="0"/>
                </a:lnTo>
                <a:lnTo>
                  <a:pt x="10082925" y="8811600"/>
                </a:lnTo>
                <a:lnTo>
                  <a:pt x="0" y="8811600"/>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776020" y="355606"/>
            <a:ext cx="6735961" cy="1203313"/>
          </a:xfrm>
          <a:prstGeom prst="rect">
            <a:avLst/>
          </a:prstGeom>
        </p:spPr>
        <p:txBody>
          <a:bodyPr lIns="0" tIns="0" rIns="0" bIns="0" rtlCol="0" anchor="t">
            <a:spAutoFit/>
          </a:bodyPr>
          <a:lstStyle/>
          <a:p>
            <a:pPr algn="ctr">
              <a:lnSpc>
                <a:spcPts val="9800"/>
              </a:lnSpc>
            </a:pPr>
            <a:r>
              <a:rPr lang="en-US" sz="7000" b="1">
                <a:solidFill>
                  <a:srgbClr val="000000"/>
                </a:solidFill>
                <a:latin typeface="Open Sans Bold"/>
                <a:ea typeface="Open Sans Bold"/>
                <a:cs typeface="Open Sans Bold"/>
                <a:sym typeface="Open Sans Bold"/>
              </a:rPr>
              <a:t>Nuestro github</a:t>
            </a:r>
          </a:p>
        </p:txBody>
      </p:sp>
      <p:sp>
        <p:nvSpPr>
          <p:cNvPr id="5" name="Freeform 5"/>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4"/>
            <a:stretch>
              <a:fillRect/>
            </a:stretch>
          </a:blipFill>
        </p:spPr>
        <p:txBody>
          <a:bodyPr/>
          <a:lstStyle/>
          <a:p>
            <a:endParaRPr lang="es-C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TextBox 2"/>
          <p:cNvSpPr txBox="1"/>
          <p:nvPr/>
        </p:nvSpPr>
        <p:spPr>
          <a:xfrm>
            <a:off x="6584305" y="355606"/>
            <a:ext cx="5119390" cy="1203313"/>
          </a:xfrm>
          <a:prstGeom prst="rect">
            <a:avLst/>
          </a:prstGeom>
        </p:spPr>
        <p:txBody>
          <a:bodyPr lIns="0" tIns="0" rIns="0" bIns="0" rtlCol="0" anchor="t">
            <a:spAutoFit/>
          </a:bodyPr>
          <a:lstStyle/>
          <a:p>
            <a:pPr algn="ctr">
              <a:lnSpc>
                <a:spcPts val="9800"/>
              </a:lnSpc>
            </a:pPr>
            <a:r>
              <a:rPr lang="en-US" sz="7000" b="1">
                <a:solidFill>
                  <a:srgbClr val="000000"/>
                </a:solidFill>
                <a:latin typeface="Open Sans Bold"/>
                <a:ea typeface="Open Sans Bold"/>
                <a:cs typeface="Open Sans Bold"/>
                <a:sym typeface="Open Sans Bold"/>
              </a:rPr>
              <a:t>Bibliografía</a:t>
            </a:r>
          </a:p>
        </p:txBody>
      </p:sp>
      <p:sp>
        <p:nvSpPr>
          <p:cNvPr id="3" name="Freeform 3"/>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2"/>
            <a:stretch>
              <a:fillRect/>
            </a:stretch>
          </a:blipFill>
        </p:spPr>
        <p:txBody>
          <a:bodyPr/>
          <a:lstStyle/>
          <a:p>
            <a:endParaRPr lang="es-CL"/>
          </a:p>
        </p:txBody>
      </p:sp>
      <p:sp>
        <p:nvSpPr>
          <p:cNvPr id="4" name="TextBox 4"/>
          <p:cNvSpPr txBox="1"/>
          <p:nvPr/>
        </p:nvSpPr>
        <p:spPr>
          <a:xfrm>
            <a:off x="745766" y="2690995"/>
            <a:ext cx="16796468" cy="5499101"/>
          </a:xfrm>
          <a:prstGeom prst="rect">
            <a:avLst/>
          </a:prstGeom>
        </p:spPr>
        <p:txBody>
          <a:bodyPr lIns="0" tIns="0" rIns="0" bIns="0" rtlCol="0" anchor="t">
            <a:spAutoFit/>
          </a:bodyPr>
          <a:lstStyle/>
          <a:p>
            <a:pPr algn="l">
              <a:lnSpc>
                <a:spcPts val="4999"/>
              </a:lnSpc>
            </a:pPr>
            <a:r>
              <a:rPr lang="en-US" sz="2499" b="1">
                <a:solidFill>
                  <a:srgbClr val="000000"/>
                </a:solidFill>
                <a:latin typeface="Open Sans Bold"/>
                <a:ea typeface="Open Sans Bold"/>
                <a:cs typeface="Open Sans Bold"/>
                <a:sym typeface="Open Sans Bold"/>
              </a:rPr>
              <a:t>Planillas de Documentos del Proyecto:</a:t>
            </a:r>
            <a:r>
              <a:rPr lang="en-US" sz="2499">
                <a:solidFill>
                  <a:srgbClr val="000000"/>
                </a:solidFill>
                <a:latin typeface="Open Sans"/>
                <a:ea typeface="Open Sans"/>
                <a:cs typeface="Open Sans"/>
                <a:sym typeface="Open Sans"/>
              </a:rPr>
              <a:t> PMO Informática; https://www.pmoinformatica.com/</a:t>
            </a:r>
          </a:p>
          <a:p>
            <a:pPr algn="l">
              <a:lnSpc>
                <a:spcPts val="4999"/>
              </a:lnSpc>
            </a:pPr>
            <a:r>
              <a:rPr lang="en-US" sz="2499" b="1">
                <a:solidFill>
                  <a:srgbClr val="000000"/>
                </a:solidFill>
                <a:latin typeface="Open Sans Bold"/>
                <a:ea typeface="Open Sans Bold"/>
                <a:cs typeface="Open Sans Bold"/>
                <a:sym typeface="Open Sans Bold"/>
              </a:rPr>
              <a:t>Apartado de Dashboard:</a:t>
            </a:r>
            <a:r>
              <a:rPr lang="en-US" sz="2499">
                <a:solidFill>
                  <a:srgbClr val="000000"/>
                </a:solidFill>
                <a:latin typeface="Open Sans"/>
                <a:ea typeface="Open Sans"/>
                <a:cs typeface="Open Sans"/>
                <a:sym typeface="Open Sans"/>
              </a:rPr>
              <a:t> Chart.js; https://www.chartjs.org/</a:t>
            </a:r>
          </a:p>
          <a:p>
            <a:pPr algn="l">
              <a:lnSpc>
                <a:spcPts val="4999"/>
              </a:lnSpc>
            </a:pPr>
            <a:r>
              <a:rPr lang="en-US" sz="2499" b="1">
                <a:solidFill>
                  <a:srgbClr val="000000"/>
                </a:solidFill>
                <a:latin typeface="Open Sans Bold"/>
                <a:ea typeface="Open Sans Bold"/>
                <a:cs typeface="Open Sans Bold"/>
                <a:sym typeface="Open Sans Bold"/>
              </a:rPr>
              <a:t>Diseño CSS</a:t>
            </a:r>
            <a:r>
              <a:rPr lang="en-US" sz="2499">
                <a:solidFill>
                  <a:srgbClr val="000000"/>
                </a:solidFill>
                <a:latin typeface="Open Sans"/>
                <a:ea typeface="Open Sans"/>
                <a:cs typeface="Open Sans"/>
                <a:sym typeface="Open Sans"/>
              </a:rPr>
              <a:t>: Tailwind Css; https://tailwindcss.com/</a:t>
            </a:r>
          </a:p>
          <a:p>
            <a:pPr algn="l">
              <a:lnSpc>
                <a:spcPts val="4999"/>
              </a:lnSpc>
            </a:pPr>
            <a:r>
              <a:rPr lang="en-US" sz="2499" b="1">
                <a:solidFill>
                  <a:srgbClr val="000000"/>
                </a:solidFill>
                <a:latin typeface="Open Sans Bold"/>
                <a:ea typeface="Open Sans Bold"/>
                <a:cs typeface="Open Sans Bold"/>
                <a:sym typeface="Open Sans Bold"/>
              </a:rPr>
              <a:t>Videos de ayuda: </a:t>
            </a:r>
            <a:r>
              <a:rPr lang="en-US" sz="2499">
                <a:solidFill>
                  <a:srgbClr val="000000"/>
                </a:solidFill>
                <a:latin typeface="Open Sans"/>
                <a:ea typeface="Open Sans"/>
                <a:cs typeface="Open Sans"/>
                <a:sym typeface="Open Sans"/>
              </a:rPr>
              <a:t>Login con Laravel 10 y Google | SSO Fácil con Laravel Socialite</a:t>
            </a:r>
          </a:p>
          <a:p>
            <a:pPr algn="l">
              <a:lnSpc>
                <a:spcPts val="4999"/>
              </a:lnSpc>
            </a:pPr>
            <a:r>
              <a:rPr lang="en-US" sz="2499" b="1">
                <a:solidFill>
                  <a:srgbClr val="000000"/>
                </a:solidFill>
                <a:latin typeface="Open Sans Bold"/>
                <a:ea typeface="Open Sans Bold"/>
                <a:cs typeface="Open Sans Bold"/>
                <a:sym typeface="Open Sans Bold"/>
              </a:rPr>
              <a:t> </a:t>
            </a:r>
            <a:r>
              <a:rPr lang="en-US" sz="2499">
                <a:solidFill>
                  <a:srgbClr val="000000"/>
                </a:solidFill>
                <a:latin typeface="Open Sans"/>
                <a:ea typeface="Open Sans"/>
                <a:cs typeface="Open Sans"/>
                <a:sym typeface="Open Sans"/>
              </a:rPr>
              <a:t>https://youtu.be/C98LvIbPSf0?si=q-Bmx0xLlNgr3Wn2</a:t>
            </a:r>
          </a:p>
          <a:p>
            <a:pPr algn="l">
              <a:lnSpc>
                <a:spcPts val="4999"/>
              </a:lnSpc>
            </a:pPr>
            <a:r>
              <a:rPr lang="en-US" sz="2499" b="1">
                <a:solidFill>
                  <a:srgbClr val="000000"/>
                </a:solidFill>
                <a:latin typeface="Open Sans Bold"/>
                <a:ea typeface="Open Sans Bold"/>
                <a:cs typeface="Open Sans Bold"/>
                <a:sym typeface="Open Sans Bold"/>
              </a:rPr>
              <a:t>Videos de ayuda: </a:t>
            </a:r>
            <a:r>
              <a:rPr lang="en-US" sz="2499">
                <a:solidFill>
                  <a:srgbClr val="000000"/>
                </a:solidFill>
                <a:latin typeface="Open Sans"/>
                <a:ea typeface="Open Sans"/>
                <a:cs typeface="Open Sans"/>
                <a:sym typeface="Open Sans"/>
              </a:rPr>
              <a:t>Curso Laravel 11 : Login con artisan ui:auth ¿Como crear un login / logout? https://youtu.be/rZ0LWSAp5-I?si=hnbsN-DNftFgRSWy</a:t>
            </a:r>
          </a:p>
          <a:p>
            <a:pPr algn="l">
              <a:lnSpc>
                <a:spcPts val="4999"/>
              </a:lnSpc>
            </a:pPr>
            <a:r>
              <a:rPr lang="en-US" sz="2499" b="1">
                <a:solidFill>
                  <a:srgbClr val="000000"/>
                </a:solidFill>
                <a:latin typeface="Open Sans Bold"/>
                <a:ea typeface="Open Sans Bold"/>
                <a:cs typeface="Open Sans Bold"/>
                <a:sym typeface="Open Sans Bold"/>
              </a:rPr>
              <a:t>Documentación laravel: </a:t>
            </a:r>
            <a:r>
              <a:rPr lang="en-US" sz="2499">
                <a:solidFill>
                  <a:srgbClr val="000000"/>
                </a:solidFill>
                <a:latin typeface="Open Sans"/>
                <a:ea typeface="Open Sans"/>
                <a:cs typeface="Open Sans"/>
                <a:sym typeface="Open Sans"/>
              </a:rPr>
              <a:t>https://laravel.com/docs/11.x/readme</a:t>
            </a:r>
          </a:p>
          <a:p>
            <a:pPr algn="just">
              <a:lnSpc>
                <a:spcPts val="3499"/>
              </a:lnSpc>
              <a:spcBef>
                <a:spcPct val="0"/>
              </a:spcBef>
            </a:pPr>
            <a:endParaRPr lang="en-US" sz="2499">
              <a:solidFill>
                <a:srgbClr val="00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Freeform 2"/>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6404595" y="4541843"/>
            <a:ext cx="5478810" cy="1203313"/>
          </a:xfrm>
          <a:prstGeom prst="rect">
            <a:avLst/>
          </a:prstGeom>
        </p:spPr>
        <p:txBody>
          <a:bodyPr wrap="square" lIns="0" tIns="0" rIns="0" bIns="0" rtlCol="0" anchor="t">
            <a:spAutoFit/>
          </a:bodyPr>
          <a:lstStyle/>
          <a:p>
            <a:pPr algn="ctr">
              <a:lnSpc>
                <a:spcPts val="9800"/>
              </a:lnSpc>
            </a:pPr>
            <a:r>
              <a:rPr lang="en-US" sz="7000" b="1" dirty="0">
                <a:solidFill>
                  <a:srgbClr val="000000"/>
                </a:solidFill>
                <a:latin typeface="Open Sans Bold"/>
                <a:ea typeface="Open Sans Bold"/>
                <a:cs typeface="Open Sans Bold"/>
                <a:sym typeface="Open Sans Bold"/>
              </a:rPr>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TextBox 2"/>
          <p:cNvSpPr txBox="1"/>
          <p:nvPr/>
        </p:nvSpPr>
        <p:spPr>
          <a:xfrm>
            <a:off x="3894609" y="4470406"/>
            <a:ext cx="10498782" cy="1203313"/>
          </a:xfrm>
          <a:prstGeom prst="rect">
            <a:avLst/>
          </a:prstGeom>
        </p:spPr>
        <p:txBody>
          <a:bodyPr lIns="0" tIns="0" rIns="0" bIns="0" rtlCol="0" anchor="t">
            <a:spAutoFit/>
          </a:bodyPr>
          <a:lstStyle/>
          <a:p>
            <a:pPr algn="ctr">
              <a:lnSpc>
                <a:spcPts val="9800"/>
              </a:lnSpc>
            </a:pPr>
            <a:r>
              <a:rPr lang="en-US" sz="7000" b="1">
                <a:solidFill>
                  <a:srgbClr val="000000"/>
                </a:solidFill>
                <a:latin typeface="Open Sans Bold"/>
                <a:ea typeface="Open Sans Bold"/>
                <a:cs typeface="Open Sans Bold"/>
                <a:sym typeface="Open Sans Bold"/>
              </a:rPr>
              <a:t>Gracias por su Atención</a:t>
            </a:r>
          </a:p>
        </p:txBody>
      </p:sp>
      <p:sp>
        <p:nvSpPr>
          <p:cNvPr id="3" name="Freeform 3"/>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2"/>
            <a:stretch>
              <a:fillRect/>
            </a:stretch>
          </a:blipFill>
        </p:spPr>
        <p:txBody>
          <a:bodyPr/>
          <a:lstStyle/>
          <a:p>
            <a:endParaRPr lang="es-CL"/>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Freeform 2"/>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2"/>
            <a:stretch>
              <a:fillRect/>
            </a:stretch>
          </a:blipFill>
        </p:spPr>
        <p:txBody>
          <a:bodyPr/>
          <a:lstStyle/>
          <a:p>
            <a:endParaRPr lang="es-CL"/>
          </a:p>
        </p:txBody>
      </p:sp>
      <p:sp>
        <p:nvSpPr>
          <p:cNvPr id="3" name="Freeform 3"/>
          <p:cNvSpPr/>
          <p:nvPr/>
        </p:nvSpPr>
        <p:spPr>
          <a:xfrm>
            <a:off x="1184863" y="3127655"/>
            <a:ext cx="6265577" cy="4526879"/>
          </a:xfrm>
          <a:custGeom>
            <a:avLst/>
            <a:gdLst/>
            <a:ahLst/>
            <a:cxnLst/>
            <a:rect l="l" t="t" r="r" b="b"/>
            <a:pathLst>
              <a:path w="6265577" h="4526879">
                <a:moveTo>
                  <a:pt x="0" y="0"/>
                </a:moveTo>
                <a:lnTo>
                  <a:pt x="6265577" y="0"/>
                </a:lnTo>
                <a:lnTo>
                  <a:pt x="6265577" y="4526879"/>
                </a:lnTo>
                <a:lnTo>
                  <a:pt x="0" y="4526879"/>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952083" y="375926"/>
            <a:ext cx="6383834" cy="962647"/>
          </a:xfrm>
          <a:prstGeom prst="rect">
            <a:avLst/>
          </a:prstGeom>
        </p:spPr>
        <p:txBody>
          <a:bodyPr lIns="0" tIns="0" rIns="0" bIns="0" rtlCol="0" anchor="t">
            <a:spAutoFit/>
          </a:bodyPr>
          <a:lstStyle/>
          <a:p>
            <a:pPr algn="ctr">
              <a:lnSpc>
                <a:spcPts val="7840"/>
              </a:lnSpc>
            </a:pPr>
            <a:r>
              <a:rPr lang="en-US" sz="5600" b="1">
                <a:solidFill>
                  <a:srgbClr val="000000"/>
                </a:solidFill>
                <a:latin typeface="Open Sans Bold"/>
                <a:ea typeface="Open Sans Bold"/>
                <a:cs typeface="Open Sans Bold"/>
                <a:sym typeface="Open Sans Bold"/>
              </a:rPr>
              <a:t>Contexto del Caso</a:t>
            </a:r>
          </a:p>
        </p:txBody>
      </p:sp>
      <p:sp>
        <p:nvSpPr>
          <p:cNvPr id="5" name="TextBox 5"/>
          <p:cNvSpPr txBox="1"/>
          <p:nvPr/>
        </p:nvSpPr>
        <p:spPr>
          <a:xfrm>
            <a:off x="8667154" y="1984663"/>
            <a:ext cx="7880756" cy="6790055"/>
          </a:xfrm>
          <a:prstGeom prst="rect">
            <a:avLst/>
          </a:prstGeom>
        </p:spPr>
        <p:txBody>
          <a:bodyPr lIns="0" tIns="0" rIns="0" bIns="0" rtlCol="0" anchor="t">
            <a:spAutoFit/>
          </a:bodyPr>
          <a:lstStyle/>
          <a:p>
            <a:pPr algn="just">
              <a:lnSpc>
                <a:spcPts val="3219"/>
              </a:lnSpc>
            </a:pPr>
            <a:r>
              <a:rPr lang="en-US" sz="2299">
                <a:solidFill>
                  <a:srgbClr val="000000"/>
                </a:solidFill>
                <a:latin typeface="Open Sans"/>
                <a:ea typeface="Open Sans"/>
                <a:cs typeface="Open Sans"/>
                <a:sym typeface="Open Sans"/>
              </a:rPr>
              <a:t>Asuntos estudiantiles es una sección dentro de Duoc UC la cual se encarga de la interacción con los estudiantes. Actualmente están teniendo problemas con ponerse de acuerdo con los consejeros de carrera en temas como; actividades, reuniones, etc.</a:t>
            </a:r>
          </a:p>
          <a:p>
            <a:pPr algn="just">
              <a:lnSpc>
                <a:spcPts val="3219"/>
              </a:lnSpc>
            </a:pPr>
            <a:endParaRPr lang="en-US" sz="2299">
              <a:solidFill>
                <a:srgbClr val="000000"/>
              </a:solidFill>
              <a:latin typeface="Open Sans"/>
              <a:ea typeface="Open Sans"/>
              <a:cs typeface="Open Sans"/>
              <a:sym typeface="Open Sans"/>
            </a:endParaRPr>
          </a:p>
          <a:p>
            <a:pPr algn="just">
              <a:lnSpc>
                <a:spcPts val="3219"/>
              </a:lnSpc>
            </a:pPr>
            <a:r>
              <a:rPr lang="en-US" sz="2299">
                <a:solidFill>
                  <a:srgbClr val="000000"/>
                </a:solidFill>
                <a:latin typeface="Open Sans"/>
                <a:ea typeface="Open Sans"/>
                <a:cs typeface="Open Sans"/>
                <a:sym typeface="Open Sans"/>
              </a:rPr>
              <a:t>La propuesta de solución que nuestro equipo ofrece es un portal web institucional de votación enfocado en los consejeros de carrera y asuntos estudiantiles. </a:t>
            </a:r>
          </a:p>
          <a:p>
            <a:pPr algn="just">
              <a:lnSpc>
                <a:spcPts val="3219"/>
              </a:lnSpc>
            </a:pPr>
            <a:endParaRPr lang="en-US" sz="2299">
              <a:solidFill>
                <a:srgbClr val="000000"/>
              </a:solidFill>
              <a:latin typeface="Open Sans"/>
              <a:ea typeface="Open Sans"/>
              <a:cs typeface="Open Sans"/>
              <a:sym typeface="Open Sans"/>
            </a:endParaRPr>
          </a:p>
          <a:p>
            <a:pPr algn="just">
              <a:lnSpc>
                <a:spcPts val="3219"/>
              </a:lnSpc>
              <a:spcBef>
                <a:spcPct val="0"/>
              </a:spcBef>
            </a:pPr>
            <a:r>
              <a:rPr lang="en-US" sz="2299">
                <a:solidFill>
                  <a:srgbClr val="000000"/>
                </a:solidFill>
                <a:latin typeface="Open Sans"/>
                <a:ea typeface="Open Sans"/>
                <a:cs typeface="Open Sans"/>
                <a:sym typeface="Open Sans"/>
              </a:rPr>
              <a:t>En dicho portal asuntos estudiantiles podrá ingresar consejeros y iniciar/terminar votaciones con la finalidad de organizar las decisiones a tomar entre ellos. Los consejeros podrán ingresar al portal para participar en las votaciones activas. Y una vez terminada las votaciones el recuento de datos podrá ser visualizado y archivado para el uso que asuntos estudiantiles vea pertinente.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Freeform 2"/>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2"/>
            <a:stretch>
              <a:fillRect/>
            </a:stretch>
          </a:blipFill>
        </p:spPr>
        <p:txBody>
          <a:bodyPr/>
          <a:lstStyle/>
          <a:p>
            <a:endParaRPr lang="es-CL"/>
          </a:p>
        </p:txBody>
      </p:sp>
      <p:sp>
        <p:nvSpPr>
          <p:cNvPr id="3" name="Freeform 3"/>
          <p:cNvSpPr/>
          <p:nvPr/>
        </p:nvSpPr>
        <p:spPr>
          <a:xfrm>
            <a:off x="13485161" y="1848992"/>
            <a:ext cx="2932214" cy="2932214"/>
          </a:xfrm>
          <a:custGeom>
            <a:avLst/>
            <a:gdLst/>
            <a:ahLst/>
            <a:cxnLst/>
            <a:rect l="l" t="t" r="r" b="b"/>
            <a:pathLst>
              <a:path w="2932214" h="2932214">
                <a:moveTo>
                  <a:pt x="0" y="0"/>
                </a:moveTo>
                <a:lnTo>
                  <a:pt x="2932215" y="0"/>
                </a:lnTo>
                <a:lnTo>
                  <a:pt x="2932215" y="2932214"/>
                </a:lnTo>
                <a:lnTo>
                  <a:pt x="0" y="2932214"/>
                </a:lnTo>
                <a:lnTo>
                  <a:pt x="0" y="0"/>
                </a:lnTo>
                <a:close/>
              </a:path>
            </a:pathLst>
          </a:custGeom>
          <a:blipFill>
            <a:blip r:embed="rId3"/>
            <a:stretch>
              <a:fillRect/>
            </a:stretch>
          </a:blipFill>
        </p:spPr>
        <p:txBody>
          <a:bodyPr/>
          <a:lstStyle/>
          <a:p>
            <a:endParaRPr lang="es-CL"/>
          </a:p>
        </p:txBody>
      </p:sp>
      <p:sp>
        <p:nvSpPr>
          <p:cNvPr id="4" name="Freeform 4"/>
          <p:cNvSpPr/>
          <p:nvPr/>
        </p:nvSpPr>
        <p:spPr>
          <a:xfrm>
            <a:off x="13710426" y="7167075"/>
            <a:ext cx="2706949" cy="2706949"/>
          </a:xfrm>
          <a:custGeom>
            <a:avLst/>
            <a:gdLst/>
            <a:ahLst/>
            <a:cxnLst/>
            <a:rect l="l" t="t" r="r" b="b"/>
            <a:pathLst>
              <a:path w="2706949" h="2706949">
                <a:moveTo>
                  <a:pt x="0" y="0"/>
                </a:moveTo>
                <a:lnTo>
                  <a:pt x="2706950" y="0"/>
                </a:lnTo>
                <a:lnTo>
                  <a:pt x="2706950" y="2706949"/>
                </a:lnTo>
                <a:lnTo>
                  <a:pt x="0" y="2706949"/>
                </a:lnTo>
                <a:lnTo>
                  <a:pt x="0" y="0"/>
                </a:lnTo>
                <a:close/>
              </a:path>
            </a:pathLst>
          </a:custGeom>
          <a:blipFill>
            <a:blip r:embed="rId4"/>
            <a:stretch>
              <a:fillRect/>
            </a:stretch>
          </a:blipFill>
        </p:spPr>
        <p:txBody>
          <a:bodyPr/>
          <a:lstStyle/>
          <a:p>
            <a:endParaRPr lang="es-CL"/>
          </a:p>
        </p:txBody>
      </p:sp>
      <p:sp>
        <p:nvSpPr>
          <p:cNvPr id="5" name="Freeform 5"/>
          <p:cNvSpPr/>
          <p:nvPr/>
        </p:nvSpPr>
        <p:spPr>
          <a:xfrm>
            <a:off x="8822990" y="4446993"/>
            <a:ext cx="3052356" cy="3052356"/>
          </a:xfrm>
          <a:custGeom>
            <a:avLst/>
            <a:gdLst/>
            <a:ahLst/>
            <a:cxnLst/>
            <a:rect l="l" t="t" r="r" b="b"/>
            <a:pathLst>
              <a:path w="3052356" h="3052356">
                <a:moveTo>
                  <a:pt x="0" y="0"/>
                </a:moveTo>
                <a:lnTo>
                  <a:pt x="3052356" y="0"/>
                </a:lnTo>
                <a:lnTo>
                  <a:pt x="3052356" y="3052355"/>
                </a:lnTo>
                <a:lnTo>
                  <a:pt x="0" y="3052355"/>
                </a:lnTo>
                <a:lnTo>
                  <a:pt x="0" y="0"/>
                </a:lnTo>
                <a:close/>
              </a:path>
            </a:pathLst>
          </a:custGeom>
          <a:blipFill>
            <a:blip r:embed="rId5"/>
            <a:stretch>
              <a:fillRect/>
            </a:stretch>
          </a:blipFill>
        </p:spPr>
        <p:txBody>
          <a:bodyPr/>
          <a:lstStyle/>
          <a:p>
            <a:endParaRPr lang="es-CL"/>
          </a:p>
        </p:txBody>
      </p:sp>
      <p:sp>
        <p:nvSpPr>
          <p:cNvPr id="6" name="TextBox 6"/>
          <p:cNvSpPr txBox="1"/>
          <p:nvPr/>
        </p:nvSpPr>
        <p:spPr>
          <a:xfrm>
            <a:off x="6925866" y="375926"/>
            <a:ext cx="4436269" cy="962647"/>
          </a:xfrm>
          <a:prstGeom prst="rect">
            <a:avLst/>
          </a:prstGeom>
        </p:spPr>
        <p:txBody>
          <a:bodyPr lIns="0" tIns="0" rIns="0" bIns="0" rtlCol="0" anchor="t">
            <a:spAutoFit/>
          </a:bodyPr>
          <a:lstStyle/>
          <a:p>
            <a:pPr algn="ctr">
              <a:lnSpc>
                <a:spcPts val="7840"/>
              </a:lnSpc>
            </a:pPr>
            <a:r>
              <a:rPr lang="en-US" sz="5600" b="1">
                <a:solidFill>
                  <a:srgbClr val="000000"/>
                </a:solidFill>
                <a:latin typeface="Open Sans Bold"/>
                <a:ea typeface="Open Sans Bold"/>
                <a:cs typeface="Open Sans Bold"/>
                <a:sym typeface="Open Sans Bold"/>
              </a:rPr>
              <a:t>Metodologia</a:t>
            </a:r>
          </a:p>
        </p:txBody>
      </p:sp>
      <p:sp>
        <p:nvSpPr>
          <p:cNvPr id="7" name="TextBox 7"/>
          <p:cNvSpPr txBox="1"/>
          <p:nvPr/>
        </p:nvSpPr>
        <p:spPr>
          <a:xfrm>
            <a:off x="8322686" y="3100151"/>
            <a:ext cx="4375845" cy="382270"/>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Helios Bold"/>
                <a:ea typeface="Helios Bold"/>
                <a:cs typeface="Helios Bold"/>
                <a:sym typeface="Helios Bold"/>
              </a:rPr>
              <a:t>Rodrigo Cancino - Scrum Master</a:t>
            </a:r>
          </a:p>
        </p:txBody>
      </p:sp>
      <p:sp>
        <p:nvSpPr>
          <p:cNvPr id="8" name="TextBox 8"/>
          <p:cNvSpPr txBox="1"/>
          <p:nvPr/>
        </p:nvSpPr>
        <p:spPr>
          <a:xfrm>
            <a:off x="12805837" y="5665989"/>
            <a:ext cx="4290864" cy="772795"/>
          </a:xfrm>
          <a:prstGeom prst="rect">
            <a:avLst/>
          </a:prstGeom>
        </p:spPr>
        <p:txBody>
          <a:bodyPr lIns="0" tIns="0" rIns="0" bIns="0" rtlCol="0" anchor="t">
            <a:spAutoFit/>
          </a:bodyPr>
          <a:lstStyle/>
          <a:p>
            <a:pPr algn="ctr">
              <a:lnSpc>
                <a:spcPts val="3079"/>
              </a:lnSpc>
            </a:pPr>
            <a:r>
              <a:rPr lang="en-US" sz="2199" b="1">
                <a:solidFill>
                  <a:srgbClr val="000000"/>
                </a:solidFill>
                <a:latin typeface="Helios Bold"/>
                <a:ea typeface="Helios Bold"/>
                <a:cs typeface="Helios Bold"/>
                <a:sym typeface="Helios Bold"/>
              </a:rPr>
              <a:t>Christopher Acevedo - </a:t>
            </a:r>
          </a:p>
          <a:p>
            <a:pPr algn="ctr">
              <a:lnSpc>
                <a:spcPts val="3079"/>
              </a:lnSpc>
              <a:spcBef>
                <a:spcPct val="0"/>
              </a:spcBef>
            </a:pPr>
            <a:r>
              <a:rPr lang="en-US" sz="2199" b="1">
                <a:solidFill>
                  <a:srgbClr val="000000"/>
                </a:solidFill>
                <a:latin typeface="Helios Bold"/>
                <a:ea typeface="Helios Bold"/>
                <a:cs typeface="Helios Bold"/>
                <a:sym typeface="Helios Bold"/>
              </a:rPr>
              <a:t>Team Developer/Product Owner</a:t>
            </a:r>
          </a:p>
        </p:txBody>
      </p:sp>
      <p:sp>
        <p:nvSpPr>
          <p:cNvPr id="9" name="TextBox 9"/>
          <p:cNvSpPr txBox="1"/>
          <p:nvPr/>
        </p:nvSpPr>
        <p:spPr>
          <a:xfrm>
            <a:off x="8507500" y="8598841"/>
            <a:ext cx="4006215" cy="382270"/>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Helios Bold"/>
                <a:ea typeface="Helios Bold"/>
                <a:cs typeface="Helios Bold"/>
                <a:sym typeface="Helios Bold"/>
              </a:rPr>
              <a:t>Angel Meza - Team Developer</a:t>
            </a:r>
          </a:p>
        </p:txBody>
      </p:sp>
      <p:sp>
        <p:nvSpPr>
          <p:cNvPr id="10" name="TextBox 10"/>
          <p:cNvSpPr txBox="1"/>
          <p:nvPr/>
        </p:nvSpPr>
        <p:spPr>
          <a:xfrm>
            <a:off x="1577664" y="3404541"/>
            <a:ext cx="5348201" cy="5241925"/>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Open Sans"/>
                <a:ea typeface="Open Sans"/>
                <a:cs typeface="Open Sans"/>
                <a:sym typeface="Open Sans"/>
              </a:rPr>
              <a:t>Se utilizará la metodología ágil scrum, que dividirá el proyecto en sprints cortos, los cuales culminaran con entregables funcionales. Esta metodología nos permitirá tener una retroalimentación constante gracias a las meeting regulares que el equipo de trabajo tendrá a lo largo del proyecto, y gracias a las cuales podrán realizar ajustes rápidos y eficientes.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Freeform 2"/>
          <p:cNvSpPr/>
          <p:nvPr/>
        </p:nvSpPr>
        <p:spPr>
          <a:xfrm>
            <a:off x="5423892" y="3262217"/>
            <a:ext cx="12093792" cy="6666703"/>
          </a:xfrm>
          <a:custGeom>
            <a:avLst/>
            <a:gdLst/>
            <a:ahLst/>
            <a:cxnLst/>
            <a:rect l="l" t="t" r="r" b="b"/>
            <a:pathLst>
              <a:path w="12093792" h="6666703">
                <a:moveTo>
                  <a:pt x="0" y="0"/>
                </a:moveTo>
                <a:lnTo>
                  <a:pt x="12093792" y="0"/>
                </a:lnTo>
                <a:lnTo>
                  <a:pt x="12093792" y="6666702"/>
                </a:lnTo>
                <a:lnTo>
                  <a:pt x="0" y="6666702"/>
                </a:lnTo>
                <a:lnTo>
                  <a:pt x="0" y="0"/>
                </a:lnTo>
                <a:close/>
              </a:path>
            </a:pathLst>
          </a:custGeom>
          <a:blipFill>
            <a:blip r:embed="rId2"/>
            <a:stretch>
              <a:fillRect/>
            </a:stretch>
          </a:blipFill>
        </p:spPr>
        <p:txBody>
          <a:bodyPr/>
          <a:lstStyle/>
          <a:p>
            <a:endParaRPr lang="es-CL"/>
          </a:p>
        </p:txBody>
      </p:sp>
      <p:sp>
        <p:nvSpPr>
          <p:cNvPr id="3" name="Freeform 3"/>
          <p:cNvSpPr/>
          <p:nvPr/>
        </p:nvSpPr>
        <p:spPr>
          <a:xfrm>
            <a:off x="5423892" y="1762436"/>
            <a:ext cx="12093792" cy="1390786"/>
          </a:xfrm>
          <a:custGeom>
            <a:avLst/>
            <a:gdLst/>
            <a:ahLst/>
            <a:cxnLst/>
            <a:rect l="l" t="t" r="r" b="b"/>
            <a:pathLst>
              <a:path w="12093792" h="1390786">
                <a:moveTo>
                  <a:pt x="0" y="0"/>
                </a:moveTo>
                <a:lnTo>
                  <a:pt x="12093792" y="0"/>
                </a:lnTo>
                <a:lnTo>
                  <a:pt x="12093792" y="1390786"/>
                </a:lnTo>
                <a:lnTo>
                  <a:pt x="0" y="1390786"/>
                </a:lnTo>
                <a:lnTo>
                  <a:pt x="0" y="0"/>
                </a:lnTo>
                <a:close/>
              </a:path>
            </a:pathLst>
          </a:custGeom>
          <a:blipFill>
            <a:blip r:embed="rId3"/>
            <a:stretch>
              <a:fillRect/>
            </a:stretch>
          </a:blipFill>
        </p:spPr>
        <p:txBody>
          <a:bodyPr/>
          <a:lstStyle/>
          <a:p>
            <a:endParaRPr lang="es-CL"/>
          </a:p>
        </p:txBody>
      </p:sp>
      <p:sp>
        <p:nvSpPr>
          <p:cNvPr id="4" name="Freeform 4"/>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4"/>
            <a:stretch>
              <a:fillRect/>
            </a:stretch>
          </a:blipFill>
        </p:spPr>
        <p:txBody>
          <a:bodyPr/>
          <a:lstStyle/>
          <a:p>
            <a:endParaRPr lang="es-CL"/>
          </a:p>
        </p:txBody>
      </p:sp>
      <p:sp>
        <p:nvSpPr>
          <p:cNvPr id="5" name="Freeform 5"/>
          <p:cNvSpPr/>
          <p:nvPr/>
        </p:nvSpPr>
        <p:spPr>
          <a:xfrm>
            <a:off x="1028700" y="3617412"/>
            <a:ext cx="3560802" cy="3560802"/>
          </a:xfrm>
          <a:custGeom>
            <a:avLst/>
            <a:gdLst/>
            <a:ahLst/>
            <a:cxnLst/>
            <a:rect l="l" t="t" r="r" b="b"/>
            <a:pathLst>
              <a:path w="3560802" h="3560802">
                <a:moveTo>
                  <a:pt x="0" y="0"/>
                </a:moveTo>
                <a:lnTo>
                  <a:pt x="3560802" y="0"/>
                </a:lnTo>
                <a:lnTo>
                  <a:pt x="3560802" y="3560802"/>
                </a:lnTo>
                <a:lnTo>
                  <a:pt x="0" y="3560802"/>
                </a:lnTo>
                <a:lnTo>
                  <a:pt x="0" y="0"/>
                </a:lnTo>
                <a:close/>
              </a:path>
            </a:pathLst>
          </a:custGeom>
          <a:blipFill>
            <a:blip r:embed="rId5"/>
            <a:stretch>
              <a:fillRect/>
            </a:stretch>
          </a:blipFill>
        </p:spPr>
        <p:txBody>
          <a:bodyPr/>
          <a:lstStyle/>
          <a:p>
            <a:endParaRPr lang="es-CL"/>
          </a:p>
        </p:txBody>
      </p:sp>
      <p:sp>
        <p:nvSpPr>
          <p:cNvPr id="6" name="TextBox 6"/>
          <p:cNvSpPr txBox="1"/>
          <p:nvPr/>
        </p:nvSpPr>
        <p:spPr>
          <a:xfrm>
            <a:off x="5423892" y="375926"/>
            <a:ext cx="7440216" cy="962647"/>
          </a:xfrm>
          <a:prstGeom prst="rect">
            <a:avLst/>
          </a:prstGeom>
        </p:spPr>
        <p:txBody>
          <a:bodyPr lIns="0" tIns="0" rIns="0" bIns="0" rtlCol="0" anchor="t">
            <a:spAutoFit/>
          </a:bodyPr>
          <a:lstStyle/>
          <a:p>
            <a:pPr algn="ctr">
              <a:lnSpc>
                <a:spcPts val="7840"/>
              </a:lnSpc>
            </a:pPr>
            <a:r>
              <a:rPr lang="en-US" sz="5600" b="1">
                <a:solidFill>
                  <a:srgbClr val="000000"/>
                </a:solidFill>
                <a:latin typeface="Open Sans Bold"/>
                <a:ea typeface="Open Sans Bold"/>
                <a:cs typeface="Open Sans Bold"/>
                <a:sym typeface="Open Sans Bold"/>
              </a:rPr>
              <a:t>Trabajo Colaborativo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Freeform 2"/>
          <p:cNvSpPr/>
          <p:nvPr/>
        </p:nvSpPr>
        <p:spPr>
          <a:xfrm>
            <a:off x="1028700" y="1590674"/>
            <a:ext cx="5374906" cy="8269086"/>
          </a:xfrm>
          <a:custGeom>
            <a:avLst/>
            <a:gdLst/>
            <a:ahLst/>
            <a:cxnLst/>
            <a:rect l="l" t="t" r="r" b="b"/>
            <a:pathLst>
              <a:path w="5374906" h="8269086">
                <a:moveTo>
                  <a:pt x="0" y="0"/>
                </a:moveTo>
                <a:lnTo>
                  <a:pt x="5374906" y="0"/>
                </a:lnTo>
                <a:lnTo>
                  <a:pt x="5374906" y="8269087"/>
                </a:lnTo>
                <a:lnTo>
                  <a:pt x="0" y="8269087"/>
                </a:lnTo>
                <a:lnTo>
                  <a:pt x="0" y="0"/>
                </a:lnTo>
                <a:close/>
              </a:path>
            </a:pathLst>
          </a:custGeom>
          <a:blipFill>
            <a:blip r:embed="rId2"/>
            <a:stretch>
              <a:fillRect/>
            </a:stretch>
          </a:blipFill>
        </p:spPr>
        <p:txBody>
          <a:bodyPr/>
          <a:lstStyle/>
          <a:p>
            <a:endParaRPr lang="es-CL"/>
          </a:p>
        </p:txBody>
      </p:sp>
      <p:sp>
        <p:nvSpPr>
          <p:cNvPr id="3" name="Freeform 3"/>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3"/>
            <a:stretch>
              <a:fillRect/>
            </a:stretch>
          </a:blipFill>
        </p:spPr>
        <p:txBody>
          <a:bodyPr/>
          <a:lstStyle/>
          <a:p>
            <a:endParaRPr lang="es-CL"/>
          </a:p>
        </p:txBody>
      </p:sp>
      <p:sp>
        <p:nvSpPr>
          <p:cNvPr id="4" name="AutoShape 4"/>
          <p:cNvSpPr/>
          <p:nvPr/>
        </p:nvSpPr>
        <p:spPr>
          <a:xfrm>
            <a:off x="7966047" y="5809427"/>
            <a:ext cx="1565911" cy="0"/>
          </a:xfrm>
          <a:prstGeom prst="line">
            <a:avLst/>
          </a:prstGeom>
          <a:ln w="285750" cap="flat">
            <a:solidFill>
              <a:srgbClr val="000000"/>
            </a:solidFill>
            <a:prstDash val="solid"/>
            <a:headEnd type="none" w="sm" len="sm"/>
            <a:tailEnd type="arrow" w="med" len="sm"/>
          </a:ln>
        </p:spPr>
        <p:txBody>
          <a:bodyPr/>
          <a:lstStyle/>
          <a:p>
            <a:endParaRPr lang="es-CL"/>
          </a:p>
        </p:txBody>
      </p:sp>
      <p:sp>
        <p:nvSpPr>
          <p:cNvPr id="5" name="Freeform 5"/>
          <p:cNvSpPr/>
          <p:nvPr/>
        </p:nvSpPr>
        <p:spPr>
          <a:xfrm>
            <a:off x="10551804" y="1964215"/>
            <a:ext cx="6483619" cy="7690424"/>
          </a:xfrm>
          <a:custGeom>
            <a:avLst/>
            <a:gdLst/>
            <a:ahLst/>
            <a:cxnLst/>
            <a:rect l="l" t="t" r="r" b="b"/>
            <a:pathLst>
              <a:path w="6483619" h="7690424">
                <a:moveTo>
                  <a:pt x="0" y="0"/>
                </a:moveTo>
                <a:lnTo>
                  <a:pt x="6483619" y="0"/>
                </a:lnTo>
                <a:lnTo>
                  <a:pt x="6483619" y="7690424"/>
                </a:lnTo>
                <a:lnTo>
                  <a:pt x="0" y="7690424"/>
                </a:lnTo>
                <a:lnTo>
                  <a:pt x="0" y="0"/>
                </a:lnTo>
                <a:close/>
              </a:path>
            </a:pathLst>
          </a:custGeom>
          <a:blipFill>
            <a:blip r:embed="rId4"/>
            <a:stretch>
              <a:fillRect/>
            </a:stretch>
          </a:blipFill>
        </p:spPr>
        <p:txBody>
          <a:bodyPr/>
          <a:lstStyle/>
          <a:p>
            <a:endParaRPr lang="es-CL"/>
          </a:p>
        </p:txBody>
      </p:sp>
      <p:sp>
        <p:nvSpPr>
          <p:cNvPr id="6" name="TextBox 6"/>
          <p:cNvSpPr txBox="1"/>
          <p:nvPr/>
        </p:nvSpPr>
        <p:spPr>
          <a:xfrm>
            <a:off x="4197325" y="375926"/>
            <a:ext cx="9893350" cy="962647"/>
          </a:xfrm>
          <a:prstGeom prst="rect">
            <a:avLst/>
          </a:prstGeom>
        </p:spPr>
        <p:txBody>
          <a:bodyPr lIns="0" tIns="0" rIns="0" bIns="0" rtlCol="0" anchor="t">
            <a:spAutoFit/>
          </a:bodyPr>
          <a:lstStyle/>
          <a:p>
            <a:pPr algn="ctr">
              <a:lnSpc>
                <a:spcPts val="7840"/>
              </a:lnSpc>
            </a:pPr>
            <a:r>
              <a:rPr lang="en-US" sz="5600" b="1">
                <a:solidFill>
                  <a:srgbClr val="000000"/>
                </a:solidFill>
                <a:latin typeface="Open Sans Bold"/>
                <a:ea typeface="Open Sans Bold"/>
                <a:cs typeface="Open Sans Bold"/>
                <a:sym typeface="Open Sans Bold"/>
              </a:rPr>
              <a:t>Estructura de las Reuniones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Freeform 2"/>
          <p:cNvSpPr/>
          <p:nvPr/>
        </p:nvSpPr>
        <p:spPr>
          <a:xfrm>
            <a:off x="10204216" y="1789804"/>
            <a:ext cx="7403153" cy="8077346"/>
          </a:xfrm>
          <a:custGeom>
            <a:avLst/>
            <a:gdLst/>
            <a:ahLst/>
            <a:cxnLst/>
            <a:rect l="l" t="t" r="r" b="b"/>
            <a:pathLst>
              <a:path w="7403153" h="8077346">
                <a:moveTo>
                  <a:pt x="0" y="0"/>
                </a:moveTo>
                <a:lnTo>
                  <a:pt x="7403153" y="0"/>
                </a:lnTo>
                <a:lnTo>
                  <a:pt x="7403153" y="8077346"/>
                </a:lnTo>
                <a:lnTo>
                  <a:pt x="0" y="8077346"/>
                </a:lnTo>
                <a:lnTo>
                  <a:pt x="0" y="0"/>
                </a:lnTo>
                <a:close/>
              </a:path>
            </a:pathLst>
          </a:custGeom>
          <a:blipFill>
            <a:blip r:embed="rId2"/>
            <a:stretch>
              <a:fillRect/>
            </a:stretch>
          </a:blipFill>
        </p:spPr>
        <p:txBody>
          <a:bodyPr/>
          <a:lstStyle/>
          <a:p>
            <a:endParaRPr lang="es-CL"/>
          </a:p>
        </p:txBody>
      </p:sp>
      <p:sp>
        <p:nvSpPr>
          <p:cNvPr id="3" name="Freeform 3"/>
          <p:cNvSpPr/>
          <p:nvPr/>
        </p:nvSpPr>
        <p:spPr>
          <a:xfrm>
            <a:off x="1842626" y="1865444"/>
            <a:ext cx="5451162" cy="8001706"/>
          </a:xfrm>
          <a:custGeom>
            <a:avLst/>
            <a:gdLst/>
            <a:ahLst/>
            <a:cxnLst/>
            <a:rect l="l" t="t" r="r" b="b"/>
            <a:pathLst>
              <a:path w="5451162" h="8001706">
                <a:moveTo>
                  <a:pt x="0" y="0"/>
                </a:moveTo>
                <a:lnTo>
                  <a:pt x="5451162" y="0"/>
                </a:lnTo>
                <a:lnTo>
                  <a:pt x="5451162" y="8001706"/>
                </a:lnTo>
                <a:lnTo>
                  <a:pt x="0" y="8001706"/>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5203031" y="375926"/>
            <a:ext cx="7881938" cy="962647"/>
          </a:xfrm>
          <a:prstGeom prst="rect">
            <a:avLst/>
          </a:prstGeom>
        </p:spPr>
        <p:txBody>
          <a:bodyPr lIns="0" tIns="0" rIns="0" bIns="0" rtlCol="0" anchor="t">
            <a:spAutoFit/>
          </a:bodyPr>
          <a:lstStyle/>
          <a:p>
            <a:pPr algn="ctr">
              <a:lnSpc>
                <a:spcPts val="7840"/>
              </a:lnSpc>
            </a:pPr>
            <a:r>
              <a:rPr lang="en-US" sz="5600" b="1">
                <a:solidFill>
                  <a:srgbClr val="000000"/>
                </a:solidFill>
                <a:latin typeface="Open Sans Bold"/>
                <a:ea typeface="Open Sans Bold"/>
                <a:cs typeface="Open Sans Bold"/>
                <a:sym typeface="Open Sans Bold"/>
              </a:rPr>
              <a:t>Evidencias del Trabajo</a:t>
            </a:r>
          </a:p>
        </p:txBody>
      </p:sp>
      <p:sp>
        <p:nvSpPr>
          <p:cNvPr id="5" name="AutoShape 5"/>
          <p:cNvSpPr/>
          <p:nvPr/>
        </p:nvSpPr>
        <p:spPr>
          <a:xfrm>
            <a:off x="7966047" y="5809427"/>
            <a:ext cx="1565911" cy="0"/>
          </a:xfrm>
          <a:prstGeom prst="line">
            <a:avLst/>
          </a:prstGeom>
          <a:ln w="285750" cap="flat">
            <a:solidFill>
              <a:srgbClr val="000000"/>
            </a:solidFill>
            <a:prstDash val="solid"/>
            <a:headEnd type="none" w="sm" len="sm"/>
            <a:tailEnd type="arrow" w="med" len="sm"/>
          </a:ln>
        </p:spPr>
        <p:txBody>
          <a:bodyPr/>
          <a:lstStyle/>
          <a:p>
            <a:endParaRPr lang="es-CL"/>
          </a:p>
        </p:txBody>
      </p:sp>
      <p:sp>
        <p:nvSpPr>
          <p:cNvPr id="6" name="Freeform 6"/>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4"/>
            <a:stretch>
              <a:fillRect/>
            </a:stretch>
          </a:blipFill>
        </p:spPr>
        <p:txBody>
          <a:bodyPr/>
          <a:lstStyle/>
          <a:p>
            <a:endParaRPr lang="es-C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Freeform 2"/>
          <p:cNvSpPr/>
          <p:nvPr/>
        </p:nvSpPr>
        <p:spPr>
          <a:xfrm>
            <a:off x="793881" y="1632522"/>
            <a:ext cx="16700238" cy="4446438"/>
          </a:xfrm>
          <a:custGeom>
            <a:avLst/>
            <a:gdLst/>
            <a:ahLst/>
            <a:cxnLst/>
            <a:rect l="l" t="t" r="r" b="b"/>
            <a:pathLst>
              <a:path w="16700238" h="4446438">
                <a:moveTo>
                  <a:pt x="0" y="0"/>
                </a:moveTo>
                <a:lnTo>
                  <a:pt x="16700238" y="0"/>
                </a:lnTo>
                <a:lnTo>
                  <a:pt x="16700238" y="4446439"/>
                </a:lnTo>
                <a:lnTo>
                  <a:pt x="0" y="4446439"/>
                </a:lnTo>
                <a:lnTo>
                  <a:pt x="0" y="0"/>
                </a:lnTo>
                <a:close/>
              </a:path>
            </a:pathLst>
          </a:custGeom>
          <a:blipFill>
            <a:blip r:embed="rId2"/>
            <a:stretch>
              <a:fillRect/>
            </a:stretch>
          </a:blipFill>
        </p:spPr>
        <p:txBody>
          <a:bodyPr/>
          <a:lstStyle/>
          <a:p>
            <a:endParaRPr lang="es-CL"/>
          </a:p>
        </p:txBody>
      </p:sp>
      <p:sp>
        <p:nvSpPr>
          <p:cNvPr id="3" name="Freeform 3"/>
          <p:cNvSpPr/>
          <p:nvPr/>
        </p:nvSpPr>
        <p:spPr>
          <a:xfrm>
            <a:off x="269796" y="6412251"/>
            <a:ext cx="9711903" cy="3241348"/>
          </a:xfrm>
          <a:custGeom>
            <a:avLst/>
            <a:gdLst/>
            <a:ahLst/>
            <a:cxnLst/>
            <a:rect l="l" t="t" r="r" b="b"/>
            <a:pathLst>
              <a:path w="9711903" h="3241348">
                <a:moveTo>
                  <a:pt x="0" y="0"/>
                </a:moveTo>
                <a:lnTo>
                  <a:pt x="9711902" y="0"/>
                </a:lnTo>
                <a:lnTo>
                  <a:pt x="9711902" y="3241348"/>
                </a:lnTo>
                <a:lnTo>
                  <a:pt x="0" y="3241348"/>
                </a:lnTo>
                <a:lnTo>
                  <a:pt x="0" y="0"/>
                </a:lnTo>
                <a:close/>
              </a:path>
            </a:pathLst>
          </a:custGeom>
          <a:blipFill>
            <a:blip r:embed="rId3"/>
            <a:stretch>
              <a:fillRect/>
            </a:stretch>
          </a:blipFill>
        </p:spPr>
        <p:txBody>
          <a:bodyPr/>
          <a:lstStyle/>
          <a:p>
            <a:endParaRPr lang="es-CL"/>
          </a:p>
        </p:txBody>
      </p:sp>
      <p:sp>
        <p:nvSpPr>
          <p:cNvPr id="4" name="Freeform 4"/>
          <p:cNvSpPr/>
          <p:nvPr/>
        </p:nvSpPr>
        <p:spPr>
          <a:xfrm>
            <a:off x="10082041" y="6345636"/>
            <a:ext cx="7890855" cy="3374578"/>
          </a:xfrm>
          <a:custGeom>
            <a:avLst/>
            <a:gdLst/>
            <a:ahLst/>
            <a:cxnLst/>
            <a:rect l="l" t="t" r="r" b="b"/>
            <a:pathLst>
              <a:path w="7890855" h="3374578">
                <a:moveTo>
                  <a:pt x="0" y="0"/>
                </a:moveTo>
                <a:lnTo>
                  <a:pt x="7890855" y="0"/>
                </a:lnTo>
                <a:lnTo>
                  <a:pt x="7890855" y="3374578"/>
                </a:lnTo>
                <a:lnTo>
                  <a:pt x="0" y="3374578"/>
                </a:lnTo>
                <a:lnTo>
                  <a:pt x="0" y="0"/>
                </a:lnTo>
                <a:close/>
              </a:path>
            </a:pathLst>
          </a:custGeom>
          <a:blipFill>
            <a:blip r:embed="rId4"/>
            <a:stretch>
              <a:fillRect/>
            </a:stretch>
          </a:blipFill>
        </p:spPr>
        <p:txBody>
          <a:bodyPr/>
          <a:lstStyle/>
          <a:p>
            <a:endParaRPr lang="es-CL"/>
          </a:p>
        </p:txBody>
      </p:sp>
      <p:sp>
        <p:nvSpPr>
          <p:cNvPr id="5" name="Freeform 5"/>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5"/>
            <a:stretch>
              <a:fillRect/>
            </a:stretch>
          </a:blipFill>
        </p:spPr>
        <p:txBody>
          <a:bodyPr/>
          <a:lstStyle/>
          <a:p>
            <a:endParaRPr lang="es-CL"/>
          </a:p>
        </p:txBody>
      </p:sp>
      <p:sp>
        <p:nvSpPr>
          <p:cNvPr id="6" name="TextBox 6"/>
          <p:cNvSpPr txBox="1"/>
          <p:nvPr/>
        </p:nvSpPr>
        <p:spPr>
          <a:xfrm>
            <a:off x="7586737" y="375926"/>
            <a:ext cx="3114526" cy="962647"/>
          </a:xfrm>
          <a:prstGeom prst="rect">
            <a:avLst/>
          </a:prstGeom>
        </p:spPr>
        <p:txBody>
          <a:bodyPr lIns="0" tIns="0" rIns="0" bIns="0" rtlCol="0" anchor="t">
            <a:spAutoFit/>
          </a:bodyPr>
          <a:lstStyle/>
          <a:p>
            <a:pPr algn="ctr">
              <a:lnSpc>
                <a:spcPts val="7840"/>
              </a:lnSpc>
            </a:pPr>
            <a:r>
              <a:rPr lang="en-US" sz="5600" b="1">
                <a:solidFill>
                  <a:srgbClr val="000000"/>
                </a:solidFill>
                <a:latin typeface="Open Sans Bold"/>
                <a:ea typeface="Open Sans Bold"/>
                <a:cs typeface="Open Sans Bold"/>
                <a:sym typeface="Open Sans Bold"/>
              </a:rPr>
              <a:t>Planning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grpSp>
        <p:nvGrpSpPr>
          <p:cNvPr id="2" name="Group 2"/>
          <p:cNvGrpSpPr/>
          <p:nvPr/>
        </p:nvGrpSpPr>
        <p:grpSpPr>
          <a:xfrm>
            <a:off x="1233459" y="4193648"/>
            <a:ext cx="15845629" cy="1934806"/>
            <a:chOff x="0" y="0"/>
            <a:chExt cx="4173334" cy="509578"/>
          </a:xfrm>
        </p:grpSpPr>
        <p:sp>
          <p:nvSpPr>
            <p:cNvPr id="3" name="Freeform 3"/>
            <p:cNvSpPr/>
            <p:nvPr/>
          </p:nvSpPr>
          <p:spPr>
            <a:xfrm>
              <a:off x="0" y="0"/>
              <a:ext cx="4173334" cy="509578"/>
            </a:xfrm>
            <a:custGeom>
              <a:avLst/>
              <a:gdLst/>
              <a:ahLst/>
              <a:cxnLst/>
              <a:rect l="l" t="t" r="r" b="b"/>
              <a:pathLst>
                <a:path w="4173334" h="509578">
                  <a:moveTo>
                    <a:pt x="9772" y="0"/>
                  </a:moveTo>
                  <a:lnTo>
                    <a:pt x="4163563" y="0"/>
                  </a:lnTo>
                  <a:cubicBezTo>
                    <a:pt x="4166154" y="0"/>
                    <a:pt x="4168640" y="1030"/>
                    <a:pt x="4170472" y="2862"/>
                  </a:cubicBezTo>
                  <a:cubicBezTo>
                    <a:pt x="4172305" y="4695"/>
                    <a:pt x="4173334" y="7180"/>
                    <a:pt x="4173334" y="9772"/>
                  </a:cubicBezTo>
                  <a:lnTo>
                    <a:pt x="4173334" y="499807"/>
                  </a:lnTo>
                  <a:cubicBezTo>
                    <a:pt x="4173334" y="502398"/>
                    <a:pt x="4172305" y="504884"/>
                    <a:pt x="4170472" y="506716"/>
                  </a:cubicBezTo>
                  <a:cubicBezTo>
                    <a:pt x="4168640" y="508549"/>
                    <a:pt x="4166154" y="509578"/>
                    <a:pt x="4163563" y="509578"/>
                  </a:cubicBezTo>
                  <a:lnTo>
                    <a:pt x="9772" y="509578"/>
                  </a:lnTo>
                  <a:cubicBezTo>
                    <a:pt x="4375" y="509578"/>
                    <a:pt x="0" y="505204"/>
                    <a:pt x="0" y="499807"/>
                  </a:cubicBezTo>
                  <a:lnTo>
                    <a:pt x="0" y="9772"/>
                  </a:lnTo>
                  <a:cubicBezTo>
                    <a:pt x="0" y="4375"/>
                    <a:pt x="4375" y="0"/>
                    <a:pt x="9772" y="0"/>
                  </a:cubicBezTo>
                  <a:close/>
                </a:path>
              </a:pathLst>
            </a:custGeom>
            <a:solidFill>
              <a:srgbClr val="B8BB87"/>
            </a:solidFill>
          </p:spPr>
          <p:txBody>
            <a:bodyPr/>
            <a:lstStyle/>
            <a:p>
              <a:endParaRPr lang="es-CL"/>
            </a:p>
          </p:txBody>
        </p:sp>
        <p:sp>
          <p:nvSpPr>
            <p:cNvPr id="4" name="TextBox 4"/>
            <p:cNvSpPr txBox="1"/>
            <p:nvPr/>
          </p:nvSpPr>
          <p:spPr>
            <a:xfrm>
              <a:off x="0" y="-47625"/>
              <a:ext cx="4173334" cy="557203"/>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1428750" y="4281221"/>
            <a:ext cx="3086100" cy="1724558"/>
            <a:chOff x="0" y="0"/>
            <a:chExt cx="812800" cy="454205"/>
          </a:xfrm>
        </p:grpSpPr>
        <p:sp>
          <p:nvSpPr>
            <p:cNvPr id="6" name="Freeform 6"/>
            <p:cNvSpPr/>
            <p:nvPr/>
          </p:nvSpPr>
          <p:spPr>
            <a:xfrm>
              <a:off x="0" y="0"/>
              <a:ext cx="812800" cy="454205"/>
            </a:xfrm>
            <a:custGeom>
              <a:avLst/>
              <a:gdLst/>
              <a:ahLst/>
              <a:cxnLst/>
              <a:rect l="l" t="t" r="r" b="b"/>
              <a:pathLst>
                <a:path w="812800" h="454205">
                  <a:moveTo>
                    <a:pt x="50173" y="0"/>
                  </a:moveTo>
                  <a:lnTo>
                    <a:pt x="762627" y="0"/>
                  </a:lnTo>
                  <a:cubicBezTo>
                    <a:pt x="775934" y="0"/>
                    <a:pt x="788695" y="5286"/>
                    <a:pt x="798105" y="14695"/>
                  </a:cubicBezTo>
                  <a:cubicBezTo>
                    <a:pt x="807514" y="24105"/>
                    <a:pt x="812800" y="36866"/>
                    <a:pt x="812800" y="50173"/>
                  </a:cubicBezTo>
                  <a:lnTo>
                    <a:pt x="812800" y="404032"/>
                  </a:lnTo>
                  <a:cubicBezTo>
                    <a:pt x="812800" y="417339"/>
                    <a:pt x="807514" y="430100"/>
                    <a:pt x="798105" y="439509"/>
                  </a:cubicBezTo>
                  <a:cubicBezTo>
                    <a:pt x="788695" y="448919"/>
                    <a:pt x="775934" y="454205"/>
                    <a:pt x="762627" y="454205"/>
                  </a:cubicBezTo>
                  <a:lnTo>
                    <a:pt x="50173" y="454205"/>
                  </a:lnTo>
                  <a:cubicBezTo>
                    <a:pt x="36866" y="454205"/>
                    <a:pt x="24105" y="448919"/>
                    <a:pt x="14695" y="439509"/>
                  </a:cubicBezTo>
                  <a:cubicBezTo>
                    <a:pt x="5286" y="430100"/>
                    <a:pt x="0" y="417339"/>
                    <a:pt x="0" y="404032"/>
                  </a:cubicBezTo>
                  <a:lnTo>
                    <a:pt x="0" y="50173"/>
                  </a:lnTo>
                  <a:cubicBezTo>
                    <a:pt x="0" y="36866"/>
                    <a:pt x="5286" y="24105"/>
                    <a:pt x="14695" y="14695"/>
                  </a:cubicBezTo>
                  <a:cubicBezTo>
                    <a:pt x="24105" y="5286"/>
                    <a:pt x="36866" y="0"/>
                    <a:pt x="50173" y="0"/>
                  </a:cubicBezTo>
                  <a:close/>
                </a:path>
              </a:pathLst>
            </a:custGeom>
            <a:solidFill>
              <a:srgbClr val="B8BB87"/>
            </a:solidFill>
            <a:ln w="38100" cap="sq">
              <a:solidFill>
                <a:srgbClr val="FFFDF7"/>
              </a:solidFill>
              <a:prstDash val="solid"/>
              <a:miter/>
            </a:ln>
          </p:spPr>
          <p:txBody>
            <a:bodyPr/>
            <a:lstStyle/>
            <a:p>
              <a:endParaRPr lang="es-CL"/>
            </a:p>
          </p:txBody>
        </p:sp>
        <p:sp>
          <p:nvSpPr>
            <p:cNvPr id="7" name="TextBox 7"/>
            <p:cNvSpPr txBox="1"/>
            <p:nvPr/>
          </p:nvSpPr>
          <p:spPr>
            <a:xfrm>
              <a:off x="0" y="-47625"/>
              <a:ext cx="812800" cy="501830"/>
            </a:xfrm>
            <a:prstGeom prst="rect">
              <a:avLst/>
            </a:prstGeom>
          </p:spPr>
          <p:txBody>
            <a:bodyPr lIns="50800" tIns="50800" rIns="50800" bIns="50800" rtlCol="0" anchor="ctr"/>
            <a:lstStyle/>
            <a:p>
              <a:pPr algn="ctr">
                <a:lnSpc>
                  <a:spcPts val="3079"/>
                </a:lnSpc>
              </a:pPr>
              <a:r>
                <a:rPr lang="en-US" sz="2199" b="1">
                  <a:solidFill>
                    <a:srgbClr val="000000"/>
                  </a:solidFill>
                  <a:latin typeface="Helios Bold"/>
                  <a:ea typeface="Helios Bold"/>
                  <a:cs typeface="Helios Bold"/>
                  <a:sym typeface="Helios Bold"/>
                </a:rPr>
                <a:t>Fase 1</a:t>
              </a:r>
            </a:p>
            <a:p>
              <a:pPr algn="ctr">
                <a:lnSpc>
                  <a:spcPts val="3079"/>
                </a:lnSpc>
              </a:pPr>
              <a:r>
                <a:rPr lang="en-US" sz="2199">
                  <a:solidFill>
                    <a:srgbClr val="000000"/>
                  </a:solidFill>
                  <a:latin typeface="Helios"/>
                  <a:ea typeface="Helios"/>
                  <a:cs typeface="Helios"/>
                  <a:sym typeface="Helios"/>
                </a:rPr>
                <a:t>Planificación</a:t>
              </a:r>
            </a:p>
            <a:p>
              <a:pPr algn="ctr">
                <a:lnSpc>
                  <a:spcPts val="3079"/>
                </a:lnSpc>
              </a:pPr>
              <a:r>
                <a:rPr lang="en-US" sz="2199">
                  <a:solidFill>
                    <a:srgbClr val="000000"/>
                  </a:solidFill>
                  <a:latin typeface="Helios"/>
                  <a:ea typeface="Helios"/>
                  <a:cs typeface="Helios"/>
                  <a:sym typeface="Helios"/>
                </a:rPr>
                <a:t>21 Días</a:t>
              </a:r>
            </a:p>
            <a:p>
              <a:pPr algn="ctr">
                <a:lnSpc>
                  <a:spcPts val="3079"/>
                </a:lnSpc>
              </a:pPr>
              <a:r>
                <a:rPr lang="en-US" sz="2199">
                  <a:solidFill>
                    <a:srgbClr val="000000"/>
                  </a:solidFill>
                  <a:latin typeface="Helios"/>
                  <a:ea typeface="Helios"/>
                  <a:cs typeface="Helios"/>
                  <a:sym typeface="Helios"/>
                </a:rPr>
                <a:t>18,75%</a:t>
              </a:r>
            </a:p>
          </p:txBody>
        </p:sp>
      </p:grpSp>
      <p:grpSp>
        <p:nvGrpSpPr>
          <p:cNvPr id="8" name="Group 8"/>
          <p:cNvGrpSpPr/>
          <p:nvPr/>
        </p:nvGrpSpPr>
        <p:grpSpPr>
          <a:xfrm>
            <a:off x="7600950" y="4298772"/>
            <a:ext cx="3086100" cy="1724558"/>
            <a:chOff x="0" y="0"/>
            <a:chExt cx="812800" cy="454205"/>
          </a:xfrm>
        </p:grpSpPr>
        <p:sp>
          <p:nvSpPr>
            <p:cNvPr id="9" name="Freeform 9"/>
            <p:cNvSpPr/>
            <p:nvPr/>
          </p:nvSpPr>
          <p:spPr>
            <a:xfrm>
              <a:off x="0" y="0"/>
              <a:ext cx="812800" cy="454205"/>
            </a:xfrm>
            <a:custGeom>
              <a:avLst/>
              <a:gdLst/>
              <a:ahLst/>
              <a:cxnLst/>
              <a:rect l="l" t="t" r="r" b="b"/>
              <a:pathLst>
                <a:path w="812800" h="454205">
                  <a:moveTo>
                    <a:pt x="50173" y="0"/>
                  </a:moveTo>
                  <a:lnTo>
                    <a:pt x="762627" y="0"/>
                  </a:lnTo>
                  <a:cubicBezTo>
                    <a:pt x="775934" y="0"/>
                    <a:pt x="788695" y="5286"/>
                    <a:pt x="798105" y="14695"/>
                  </a:cubicBezTo>
                  <a:cubicBezTo>
                    <a:pt x="807514" y="24105"/>
                    <a:pt x="812800" y="36866"/>
                    <a:pt x="812800" y="50173"/>
                  </a:cubicBezTo>
                  <a:lnTo>
                    <a:pt x="812800" y="404032"/>
                  </a:lnTo>
                  <a:cubicBezTo>
                    <a:pt x="812800" y="417339"/>
                    <a:pt x="807514" y="430100"/>
                    <a:pt x="798105" y="439509"/>
                  </a:cubicBezTo>
                  <a:cubicBezTo>
                    <a:pt x="788695" y="448919"/>
                    <a:pt x="775934" y="454205"/>
                    <a:pt x="762627" y="454205"/>
                  </a:cubicBezTo>
                  <a:lnTo>
                    <a:pt x="50173" y="454205"/>
                  </a:lnTo>
                  <a:cubicBezTo>
                    <a:pt x="36866" y="454205"/>
                    <a:pt x="24105" y="448919"/>
                    <a:pt x="14695" y="439509"/>
                  </a:cubicBezTo>
                  <a:cubicBezTo>
                    <a:pt x="5286" y="430100"/>
                    <a:pt x="0" y="417339"/>
                    <a:pt x="0" y="404032"/>
                  </a:cubicBezTo>
                  <a:lnTo>
                    <a:pt x="0" y="50173"/>
                  </a:lnTo>
                  <a:cubicBezTo>
                    <a:pt x="0" y="36866"/>
                    <a:pt x="5286" y="24105"/>
                    <a:pt x="14695" y="14695"/>
                  </a:cubicBezTo>
                  <a:cubicBezTo>
                    <a:pt x="24105" y="5286"/>
                    <a:pt x="36866" y="0"/>
                    <a:pt x="50173" y="0"/>
                  </a:cubicBezTo>
                  <a:close/>
                </a:path>
              </a:pathLst>
            </a:custGeom>
            <a:solidFill>
              <a:srgbClr val="B8BB87"/>
            </a:solidFill>
            <a:ln w="38100" cap="sq">
              <a:solidFill>
                <a:srgbClr val="FFFDF7"/>
              </a:solidFill>
              <a:prstDash val="solid"/>
              <a:miter/>
            </a:ln>
          </p:spPr>
          <p:txBody>
            <a:bodyPr/>
            <a:lstStyle/>
            <a:p>
              <a:endParaRPr lang="es-CL"/>
            </a:p>
          </p:txBody>
        </p:sp>
        <p:sp>
          <p:nvSpPr>
            <p:cNvPr id="10" name="TextBox 10"/>
            <p:cNvSpPr txBox="1"/>
            <p:nvPr/>
          </p:nvSpPr>
          <p:spPr>
            <a:xfrm>
              <a:off x="0" y="-47625"/>
              <a:ext cx="812800" cy="501830"/>
            </a:xfrm>
            <a:prstGeom prst="rect">
              <a:avLst/>
            </a:prstGeom>
          </p:spPr>
          <p:txBody>
            <a:bodyPr lIns="50800" tIns="50800" rIns="50800" bIns="50800" rtlCol="0" anchor="ctr"/>
            <a:lstStyle/>
            <a:p>
              <a:pPr algn="ctr">
                <a:lnSpc>
                  <a:spcPts val="3079"/>
                </a:lnSpc>
              </a:pPr>
              <a:r>
                <a:rPr lang="en-US" sz="2199" b="1">
                  <a:solidFill>
                    <a:srgbClr val="000000"/>
                  </a:solidFill>
                  <a:latin typeface="Helios Bold"/>
                  <a:ea typeface="Helios Bold"/>
                  <a:cs typeface="Helios Bold"/>
                  <a:sym typeface="Helios Bold"/>
                </a:rPr>
                <a:t>Fase 2</a:t>
              </a:r>
            </a:p>
            <a:p>
              <a:pPr algn="ctr">
                <a:lnSpc>
                  <a:spcPts val="3079"/>
                </a:lnSpc>
              </a:pPr>
              <a:r>
                <a:rPr lang="en-US" sz="2199">
                  <a:solidFill>
                    <a:srgbClr val="000000"/>
                  </a:solidFill>
                  <a:latin typeface="Helios"/>
                  <a:ea typeface="Helios"/>
                  <a:cs typeface="Helios"/>
                  <a:sym typeface="Helios"/>
                </a:rPr>
                <a:t>Desarrollo</a:t>
              </a:r>
            </a:p>
            <a:p>
              <a:pPr algn="ctr">
                <a:lnSpc>
                  <a:spcPts val="3079"/>
                </a:lnSpc>
              </a:pPr>
              <a:r>
                <a:rPr lang="en-US" sz="2199">
                  <a:solidFill>
                    <a:srgbClr val="000000"/>
                  </a:solidFill>
                  <a:latin typeface="Helios"/>
                  <a:ea typeface="Helios"/>
                  <a:cs typeface="Helios"/>
                  <a:sym typeface="Helios"/>
                </a:rPr>
                <a:t>70 Días</a:t>
              </a:r>
            </a:p>
            <a:p>
              <a:pPr algn="ctr">
                <a:lnSpc>
                  <a:spcPts val="3079"/>
                </a:lnSpc>
              </a:pPr>
              <a:r>
                <a:rPr lang="en-US" sz="2199">
                  <a:solidFill>
                    <a:srgbClr val="000000"/>
                  </a:solidFill>
                  <a:latin typeface="Helios"/>
                  <a:ea typeface="Helios"/>
                  <a:cs typeface="Helios"/>
                  <a:sym typeface="Helios"/>
                </a:rPr>
                <a:t>62,5%</a:t>
              </a:r>
            </a:p>
          </p:txBody>
        </p:sp>
      </p:grpSp>
      <p:grpSp>
        <p:nvGrpSpPr>
          <p:cNvPr id="11" name="Group 11"/>
          <p:cNvGrpSpPr/>
          <p:nvPr/>
        </p:nvGrpSpPr>
        <p:grpSpPr>
          <a:xfrm>
            <a:off x="13770992" y="4298772"/>
            <a:ext cx="3086100" cy="1724558"/>
            <a:chOff x="0" y="0"/>
            <a:chExt cx="812800" cy="454205"/>
          </a:xfrm>
        </p:grpSpPr>
        <p:sp>
          <p:nvSpPr>
            <p:cNvPr id="12" name="Freeform 12"/>
            <p:cNvSpPr/>
            <p:nvPr/>
          </p:nvSpPr>
          <p:spPr>
            <a:xfrm>
              <a:off x="0" y="0"/>
              <a:ext cx="812800" cy="454205"/>
            </a:xfrm>
            <a:custGeom>
              <a:avLst/>
              <a:gdLst/>
              <a:ahLst/>
              <a:cxnLst/>
              <a:rect l="l" t="t" r="r" b="b"/>
              <a:pathLst>
                <a:path w="812800" h="454205">
                  <a:moveTo>
                    <a:pt x="50173" y="0"/>
                  </a:moveTo>
                  <a:lnTo>
                    <a:pt x="762627" y="0"/>
                  </a:lnTo>
                  <a:cubicBezTo>
                    <a:pt x="775934" y="0"/>
                    <a:pt x="788695" y="5286"/>
                    <a:pt x="798105" y="14695"/>
                  </a:cubicBezTo>
                  <a:cubicBezTo>
                    <a:pt x="807514" y="24105"/>
                    <a:pt x="812800" y="36866"/>
                    <a:pt x="812800" y="50173"/>
                  </a:cubicBezTo>
                  <a:lnTo>
                    <a:pt x="812800" y="404032"/>
                  </a:lnTo>
                  <a:cubicBezTo>
                    <a:pt x="812800" y="417339"/>
                    <a:pt x="807514" y="430100"/>
                    <a:pt x="798105" y="439509"/>
                  </a:cubicBezTo>
                  <a:cubicBezTo>
                    <a:pt x="788695" y="448919"/>
                    <a:pt x="775934" y="454205"/>
                    <a:pt x="762627" y="454205"/>
                  </a:cubicBezTo>
                  <a:lnTo>
                    <a:pt x="50173" y="454205"/>
                  </a:lnTo>
                  <a:cubicBezTo>
                    <a:pt x="36866" y="454205"/>
                    <a:pt x="24105" y="448919"/>
                    <a:pt x="14695" y="439509"/>
                  </a:cubicBezTo>
                  <a:cubicBezTo>
                    <a:pt x="5286" y="430100"/>
                    <a:pt x="0" y="417339"/>
                    <a:pt x="0" y="404032"/>
                  </a:cubicBezTo>
                  <a:lnTo>
                    <a:pt x="0" y="50173"/>
                  </a:lnTo>
                  <a:cubicBezTo>
                    <a:pt x="0" y="36866"/>
                    <a:pt x="5286" y="24105"/>
                    <a:pt x="14695" y="14695"/>
                  </a:cubicBezTo>
                  <a:cubicBezTo>
                    <a:pt x="24105" y="5286"/>
                    <a:pt x="36866" y="0"/>
                    <a:pt x="50173" y="0"/>
                  </a:cubicBezTo>
                  <a:close/>
                </a:path>
              </a:pathLst>
            </a:custGeom>
            <a:solidFill>
              <a:srgbClr val="B8BB87"/>
            </a:solidFill>
            <a:ln w="38100" cap="sq">
              <a:solidFill>
                <a:srgbClr val="FFFDF7"/>
              </a:solidFill>
              <a:prstDash val="solid"/>
              <a:miter/>
            </a:ln>
          </p:spPr>
          <p:txBody>
            <a:bodyPr/>
            <a:lstStyle/>
            <a:p>
              <a:endParaRPr lang="es-CL"/>
            </a:p>
          </p:txBody>
        </p:sp>
        <p:sp>
          <p:nvSpPr>
            <p:cNvPr id="13" name="TextBox 13"/>
            <p:cNvSpPr txBox="1"/>
            <p:nvPr/>
          </p:nvSpPr>
          <p:spPr>
            <a:xfrm>
              <a:off x="0" y="-47625"/>
              <a:ext cx="812800" cy="501830"/>
            </a:xfrm>
            <a:prstGeom prst="rect">
              <a:avLst/>
            </a:prstGeom>
          </p:spPr>
          <p:txBody>
            <a:bodyPr lIns="50800" tIns="50800" rIns="50800" bIns="50800" rtlCol="0" anchor="ctr"/>
            <a:lstStyle/>
            <a:p>
              <a:pPr algn="ctr">
                <a:lnSpc>
                  <a:spcPts val="3079"/>
                </a:lnSpc>
              </a:pPr>
              <a:r>
                <a:rPr lang="en-US" sz="2199" b="1">
                  <a:solidFill>
                    <a:srgbClr val="000000"/>
                  </a:solidFill>
                  <a:latin typeface="Helios Bold"/>
                  <a:ea typeface="Helios Bold"/>
                  <a:cs typeface="Helios Bold"/>
                  <a:sym typeface="Helios Bold"/>
                </a:rPr>
                <a:t>Fase 3 </a:t>
              </a:r>
            </a:p>
            <a:p>
              <a:pPr algn="ctr">
                <a:lnSpc>
                  <a:spcPts val="3079"/>
                </a:lnSpc>
              </a:pPr>
              <a:r>
                <a:rPr lang="en-US" sz="2199">
                  <a:solidFill>
                    <a:srgbClr val="000000"/>
                  </a:solidFill>
                  <a:latin typeface="Helios"/>
                  <a:ea typeface="Helios"/>
                  <a:cs typeface="Helios"/>
                  <a:sym typeface="Helios"/>
                </a:rPr>
                <a:t>Final</a:t>
              </a:r>
            </a:p>
            <a:p>
              <a:pPr algn="ctr">
                <a:lnSpc>
                  <a:spcPts val="3079"/>
                </a:lnSpc>
              </a:pPr>
              <a:r>
                <a:rPr lang="en-US" sz="2199">
                  <a:solidFill>
                    <a:srgbClr val="000000"/>
                  </a:solidFill>
                  <a:latin typeface="Helios"/>
                  <a:ea typeface="Helios"/>
                  <a:cs typeface="Helios"/>
                  <a:sym typeface="Helios"/>
                </a:rPr>
                <a:t>21 Días</a:t>
              </a:r>
            </a:p>
            <a:p>
              <a:pPr algn="ctr">
                <a:lnSpc>
                  <a:spcPts val="3079"/>
                </a:lnSpc>
              </a:pPr>
              <a:r>
                <a:rPr lang="en-US" sz="2199">
                  <a:solidFill>
                    <a:srgbClr val="000000"/>
                  </a:solidFill>
                  <a:latin typeface="Helios"/>
                  <a:ea typeface="Helios"/>
                  <a:cs typeface="Helios"/>
                  <a:sym typeface="Helios"/>
                </a:rPr>
                <a:t>18,75%</a:t>
              </a:r>
            </a:p>
          </p:txBody>
        </p:sp>
      </p:grpSp>
      <p:grpSp>
        <p:nvGrpSpPr>
          <p:cNvPr id="14" name="Group 14"/>
          <p:cNvGrpSpPr/>
          <p:nvPr/>
        </p:nvGrpSpPr>
        <p:grpSpPr>
          <a:xfrm>
            <a:off x="3891586" y="7283507"/>
            <a:ext cx="3086100" cy="1689457"/>
            <a:chOff x="0" y="0"/>
            <a:chExt cx="812800" cy="444960"/>
          </a:xfrm>
        </p:grpSpPr>
        <p:sp>
          <p:nvSpPr>
            <p:cNvPr id="15" name="Freeform 15"/>
            <p:cNvSpPr/>
            <p:nvPr/>
          </p:nvSpPr>
          <p:spPr>
            <a:xfrm>
              <a:off x="0" y="0"/>
              <a:ext cx="812800" cy="444960"/>
            </a:xfrm>
            <a:custGeom>
              <a:avLst/>
              <a:gdLst/>
              <a:ahLst/>
              <a:cxnLst/>
              <a:rect l="l" t="t" r="r" b="b"/>
              <a:pathLst>
                <a:path w="812800" h="444960">
                  <a:moveTo>
                    <a:pt x="50173" y="0"/>
                  </a:moveTo>
                  <a:lnTo>
                    <a:pt x="762627" y="0"/>
                  </a:lnTo>
                  <a:cubicBezTo>
                    <a:pt x="775934" y="0"/>
                    <a:pt x="788695" y="5286"/>
                    <a:pt x="798105" y="14695"/>
                  </a:cubicBezTo>
                  <a:cubicBezTo>
                    <a:pt x="807514" y="24105"/>
                    <a:pt x="812800" y="36866"/>
                    <a:pt x="812800" y="50173"/>
                  </a:cubicBezTo>
                  <a:lnTo>
                    <a:pt x="812800" y="394787"/>
                  </a:lnTo>
                  <a:cubicBezTo>
                    <a:pt x="812800" y="408094"/>
                    <a:pt x="807514" y="420855"/>
                    <a:pt x="798105" y="430265"/>
                  </a:cubicBezTo>
                  <a:cubicBezTo>
                    <a:pt x="788695" y="439674"/>
                    <a:pt x="775934" y="444960"/>
                    <a:pt x="762627" y="444960"/>
                  </a:cubicBezTo>
                  <a:lnTo>
                    <a:pt x="50173" y="444960"/>
                  </a:lnTo>
                  <a:cubicBezTo>
                    <a:pt x="36866" y="444960"/>
                    <a:pt x="24105" y="439674"/>
                    <a:pt x="14695" y="430265"/>
                  </a:cubicBezTo>
                  <a:cubicBezTo>
                    <a:pt x="5286" y="420855"/>
                    <a:pt x="0" y="408094"/>
                    <a:pt x="0" y="394787"/>
                  </a:cubicBezTo>
                  <a:lnTo>
                    <a:pt x="0" y="50173"/>
                  </a:lnTo>
                  <a:cubicBezTo>
                    <a:pt x="0" y="36866"/>
                    <a:pt x="5286" y="24105"/>
                    <a:pt x="14695" y="14695"/>
                  </a:cubicBezTo>
                  <a:cubicBezTo>
                    <a:pt x="24105" y="5286"/>
                    <a:pt x="36866" y="0"/>
                    <a:pt x="50173" y="0"/>
                  </a:cubicBezTo>
                  <a:close/>
                </a:path>
              </a:pathLst>
            </a:custGeom>
            <a:solidFill>
              <a:srgbClr val="B8BB87"/>
            </a:solidFill>
          </p:spPr>
          <p:txBody>
            <a:bodyPr/>
            <a:lstStyle/>
            <a:p>
              <a:endParaRPr lang="es-CL"/>
            </a:p>
          </p:txBody>
        </p:sp>
        <p:sp>
          <p:nvSpPr>
            <p:cNvPr id="16" name="TextBox 16"/>
            <p:cNvSpPr txBox="1"/>
            <p:nvPr/>
          </p:nvSpPr>
          <p:spPr>
            <a:xfrm>
              <a:off x="0" y="-47625"/>
              <a:ext cx="812800" cy="492585"/>
            </a:xfrm>
            <a:prstGeom prst="rect">
              <a:avLst/>
            </a:prstGeom>
          </p:spPr>
          <p:txBody>
            <a:bodyPr lIns="50800" tIns="50800" rIns="50800" bIns="50800" rtlCol="0" anchor="ctr"/>
            <a:lstStyle/>
            <a:p>
              <a:pPr algn="ctr">
                <a:lnSpc>
                  <a:spcPts val="3079"/>
                </a:lnSpc>
              </a:pPr>
              <a:r>
                <a:rPr lang="en-US" sz="2199" b="1">
                  <a:solidFill>
                    <a:srgbClr val="000000"/>
                  </a:solidFill>
                  <a:latin typeface="Helios Bold"/>
                  <a:ea typeface="Helios Bold"/>
                  <a:cs typeface="Helios Bold"/>
                  <a:sym typeface="Helios Bold"/>
                </a:rPr>
                <a:t>Sprint 1</a:t>
              </a:r>
            </a:p>
            <a:p>
              <a:pPr algn="ctr">
                <a:lnSpc>
                  <a:spcPts val="3079"/>
                </a:lnSpc>
              </a:pPr>
              <a:r>
                <a:rPr lang="en-US" sz="2199">
                  <a:solidFill>
                    <a:srgbClr val="000000"/>
                  </a:solidFill>
                  <a:latin typeface="Helios"/>
                  <a:ea typeface="Helios"/>
                  <a:cs typeface="Helios"/>
                  <a:sym typeface="Helios"/>
                </a:rPr>
                <a:t>21 Días</a:t>
              </a:r>
            </a:p>
            <a:p>
              <a:pPr algn="ctr">
                <a:lnSpc>
                  <a:spcPts val="3079"/>
                </a:lnSpc>
              </a:pPr>
              <a:r>
                <a:rPr lang="en-US" sz="2199">
                  <a:solidFill>
                    <a:srgbClr val="000000"/>
                  </a:solidFill>
                  <a:latin typeface="Helios"/>
                  <a:ea typeface="Helios"/>
                  <a:cs typeface="Helios"/>
                  <a:sym typeface="Helios"/>
                </a:rPr>
                <a:t>18,75%</a:t>
              </a:r>
            </a:p>
          </p:txBody>
        </p:sp>
      </p:grpSp>
      <p:grpSp>
        <p:nvGrpSpPr>
          <p:cNvPr id="17" name="Group 17"/>
          <p:cNvGrpSpPr/>
          <p:nvPr/>
        </p:nvGrpSpPr>
        <p:grpSpPr>
          <a:xfrm>
            <a:off x="16857092" y="3861287"/>
            <a:ext cx="1299764" cy="2599528"/>
            <a:chOff x="0" y="0"/>
            <a:chExt cx="406400" cy="812800"/>
          </a:xfrm>
        </p:grpSpPr>
        <p:sp>
          <p:nvSpPr>
            <p:cNvPr id="18" name="Freeform 18"/>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B8BB87"/>
            </a:solidFill>
          </p:spPr>
          <p:txBody>
            <a:bodyPr/>
            <a:lstStyle/>
            <a:p>
              <a:endParaRPr lang="es-CL"/>
            </a:p>
          </p:txBody>
        </p:sp>
        <p:sp>
          <p:nvSpPr>
            <p:cNvPr id="19" name="TextBox 19"/>
            <p:cNvSpPr txBox="1"/>
            <p:nvPr/>
          </p:nvSpPr>
          <p:spPr>
            <a:xfrm>
              <a:off x="0" y="155575"/>
              <a:ext cx="304800" cy="454025"/>
            </a:xfrm>
            <a:prstGeom prst="rect">
              <a:avLst/>
            </a:prstGeom>
          </p:spPr>
          <p:txBody>
            <a:bodyPr lIns="50800" tIns="50800" rIns="50800" bIns="50800" rtlCol="0" anchor="ctr"/>
            <a:lstStyle/>
            <a:p>
              <a:pPr algn="ctr">
                <a:lnSpc>
                  <a:spcPts val="3079"/>
                </a:lnSpc>
              </a:pPr>
              <a:endParaRPr/>
            </a:p>
          </p:txBody>
        </p:sp>
      </p:grpSp>
      <p:grpSp>
        <p:nvGrpSpPr>
          <p:cNvPr id="20" name="Group 20"/>
          <p:cNvGrpSpPr/>
          <p:nvPr/>
        </p:nvGrpSpPr>
        <p:grpSpPr>
          <a:xfrm rot="-10800000">
            <a:off x="128986" y="3861287"/>
            <a:ext cx="1299764" cy="2599528"/>
            <a:chOff x="0" y="0"/>
            <a:chExt cx="406400" cy="812800"/>
          </a:xfrm>
        </p:grpSpPr>
        <p:sp>
          <p:nvSpPr>
            <p:cNvPr id="21" name="Freeform 21"/>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B8BB87"/>
            </a:solidFill>
          </p:spPr>
          <p:txBody>
            <a:bodyPr/>
            <a:lstStyle/>
            <a:p>
              <a:endParaRPr lang="es-CL"/>
            </a:p>
          </p:txBody>
        </p:sp>
        <p:sp>
          <p:nvSpPr>
            <p:cNvPr id="22" name="TextBox 22"/>
            <p:cNvSpPr txBox="1"/>
            <p:nvPr/>
          </p:nvSpPr>
          <p:spPr>
            <a:xfrm>
              <a:off x="0" y="155575"/>
              <a:ext cx="304800" cy="454025"/>
            </a:xfrm>
            <a:prstGeom prst="rect">
              <a:avLst/>
            </a:prstGeom>
          </p:spPr>
          <p:txBody>
            <a:bodyPr lIns="50800" tIns="50800" rIns="50800" bIns="50800" rtlCol="0" anchor="ctr"/>
            <a:lstStyle/>
            <a:p>
              <a:pPr algn="ctr">
                <a:lnSpc>
                  <a:spcPts val="3079"/>
                </a:lnSpc>
              </a:pPr>
              <a:endParaRPr/>
            </a:p>
          </p:txBody>
        </p:sp>
      </p:grpSp>
      <p:grpSp>
        <p:nvGrpSpPr>
          <p:cNvPr id="23" name="Group 23"/>
          <p:cNvGrpSpPr/>
          <p:nvPr/>
        </p:nvGrpSpPr>
        <p:grpSpPr>
          <a:xfrm>
            <a:off x="7613223" y="7283507"/>
            <a:ext cx="3086100" cy="1689457"/>
            <a:chOff x="0" y="0"/>
            <a:chExt cx="812800" cy="444960"/>
          </a:xfrm>
        </p:grpSpPr>
        <p:sp>
          <p:nvSpPr>
            <p:cNvPr id="24" name="Freeform 24"/>
            <p:cNvSpPr/>
            <p:nvPr/>
          </p:nvSpPr>
          <p:spPr>
            <a:xfrm>
              <a:off x="0" y="0"/>
              <a:ext cx="812800" cy="444960"/>
            </a:xfrm>
            <a:custGeom>
              <a:avLst/>
              <a:gdLst/>
              <a:ahLst/>
              <a:cxnLst/>
              <a:rect l="l" t="t" r="r" b="b"/>
              <a:pathLst>
                <a:path w="812800" h="444960">
                  <a:moveTo>
                    <a:pt x="50173" y="0"/>
                  </a:moveTo>
                  <a:lnTo>
                    <a:pt x="762627" y="0"/>
                  </a:lnTo>
                  <a:cubicBezTo>
                    <a:pt x="775934" y="0"/>
                    <a:pt x="788695" y="5286"/>
                    <a:pt x="798105" y="14695"/>
                  </a:cubicBezTo>
                  <a:cubicBezTo>
                    <a:pt x="807514" y="24105"/>
                    <a:pt x="812800" y="36866"/>
                    <a:pt x="812800" y="50173"/>
                  </a:cubicBezTo>
                  <a:lnTo>
                    <a:pt x="812800" y="394787"/>
                  </a:lnTo>
                  <a:cubicBezTo>
                    <a:pt x="812800" y="408094"/>
                    <a:pt x="807514" y="420855"/>
                    <a:pt x="798105" y="430265"/>
                  </a:cubicBezTo>
                  <a:cubicBezTo>
                    <a:pt x="788695" y="439674"/>
                    <a:pt x="775934" y="444960"/>
                    <a:pt x="762627" y="444960"/>
                  </a:cubicBezTo>
                  <a:lnTo>
                    <a:pt x="50173" y="444960"/>
                  </a:lnTo>
                  <a:cubicBezTo>
                    <a:pt x="36866" y="444960"/>
                    <a:pt x="24105" y="439674"/>
                    <a:pt x="14695" y="430265"/>
                  </a:cubicBezTo>
                  <a:cubicBezTo>
                    <a:pt x="5286" y="420855"/>
                    <a:pt x="0" y="408094"/>
                    <a:pt x="0" y="394787"/>
                  </a:cubicBezTo>
                  <a:lnTo>
                    <a:pt x="0" y="50173"/>
                  </a:lnTo>
                  <a:cubicBezTo>
                    <a:pt x="0" y="36866"/>
                    <a:pt x="5286" y="24105"/>
                    <a:pt x="14695" y="14695"/>
                  </a:cubicBezTo>
                  <a:cubicBezTo>
                    <a:pt x="24105" y="5286"/>
                    <a:pt x="36866" y="0"/>
                    <a:pt x="50173" y="0"/>
                  </a:cubicBezTo>
                  <a:close/>
                </a:path>
              </a:pathLst>
            </a:custGeom>
            <a:solidFill>
              <a:srgbClr val="B8BB87"/>
            </a:solidFill>
          </p:spPr>
          <p:txBody>
            <a:bodyPr/>
            <a:lstStyle/>
            <a:p>
              <a:endParaRPr lang="es-CL"/>
            </a:p>
          </p:txBody>
        </p:sp>
        <p:sp>
          <p:nvSpPr>
            <p:cNvPr id="25" name="TextBox 25"/>
            <p:cNvSpPr txBox="1"/>
            <p:nvPr/>
          </p:nvSpPr>
          <p:spPr>
            <a:xfrm>
              <a:off x="0" y="-47625"/>
              <a:ext cx="812800" cy="492585"/>
            </a:xfrm>
            <a:prstGeom prst="rect">
              <a:avLst/>
            </a:prstGeom>
          </p:spPr>
          <p:txBody>
            <a:bodyPr lIns="50800" tIns="50800" rIns="50800" bIns="50800" rtlCol="0" anchor="ctr"/>
            <a:lstStyle/>
            <a:p>
              <a:pPr algn="ctr">
                <a:lnSpc>
                  <a:spcPts val="3079"/>
                </a:lnSpc>
              </a:pPr>
              <a:r>
                <a:rPr lang="en-US" sz="2199" b="1">
                  <a:solidFill>
                    <a:srgbClr val="000000"/>
                  </a:solidFill>
                  <a:latin typeface="Helios Bold"/>
                  <a:ea typeface="Helios Bold"/>
                  <a:cs typeface="Helios Bold"/>
                  <a:sym typeface="Helios Bold"/>
                </a:rPr>
                <a:t>Sprint 2</a:t>
              </a:r>
            </a:p>
            <a:p>
              <a:pPr algn="ctr">
                <a:lnSpc>
                  <a:spcPts val="3079"/>
                </a:lnSpc>
              </a:pPr>
              <a:r>
                <a:rPr lang="en-US" sz="2199">
                  <a:solidFill>
                    <a:srgbClr val="000000"/>
                  </a:solidFill>
                  <a:latin typeface="Helios"/>
                  <a:ea typeface="Helios"/>
                  <a:cs typeface="Helios"/>
                  <a:sym typeface="Helios"/>
                </a:rPr>
                <a:t>17 Días</a:t>
              </a:r>
            </a:p>
            <a:p>
              <a:pPr algn="ctr">
                <a:lnSpc>
                  <a:spcPts val="3079"/>
                </a:lnSpc>
              </a:pPr>
              <a:r>
                <a:rPr lang="en-US" sz="2199">
                  <a:solidFill>
                    <a:srgbClr val="000000"/>
                  </a:solidFill>
                  <a:latin typeface="Helios"/>
                  <a:ea typeface="Helios"/>
                  <a:cs typeface="Helios"/>
                  <a:sym typeface="Helios"/>
                </a:rPr>
                <a:t>15,18%</a:t>
              </a:r>
            </a:p>
          </p:txBody>
        </p:sp>
      </p:grpSp>
      <p:grpSp>
        <p:nvGrpSpPr>
          <p:cNvPr id="26" name="Group 26"/>
          <p:cNvGrpSpPr/>
          <p:nvPr/>
        </p:nvGrpSpPr>
        <p:grpSpPr>
          <a:xfrm>
            <a:off x="11337498" y="7283507"/>
            <a:ext cx="3086100" cy="1689457"/>
            <a:chOff x="0" y="0"/>
            <a:chExt cx="812800" cy="444960"/>
          </a:xfrm>
        </p:grpSpPr>
        <p:sp>
          <p:nvSpPr>
            <p:cNvPr id="27" name="Freeform 27"/>
            <p:cNvSpPr/>
            <p:nvPr/>
          </p:nvSpPr>
          <p:spPr>
            <a:xfrm>
              <a:off x="0" y="0"/>
              <a:ext cx="812800" cy="444960"/>
            </a:xfrm>
            <a:custGeom>
              <a:avLst/>
              <a:gdLst/>
              <a:ahLst/>
              <a:cxnLst/>
              <a:rect l="l" t="t" r="r" b="b"/>
              <a:pathLst>
                <a:path w="812800" h="444960">
                  <a:moveTo>
                    <a:pt x="50173" y="0"/>
                  </a:moveTo>
                  <a:lnTo>
                    <a:pt x="762627" y="0"/>
                  </a:lnTo>
                  <a:cubicBezTo>
                    <a:pt x="775934" y="0"/>
                    <a:pt x="788695" y="5286"/>
                    <a:pt x="798105" y="14695"/>
                  </a:cubicBezTo>
                  <a:cubicBezTo>
                    <a:pt x="807514" y="24105"/>
                    <a:pt x="812800" y="36866"/>
                    <a:pt x="812800" y="50173"/>
                  </a:cubicBezTo>
                  <a:lnTo>
                    <a:pt x="812800" y="394787"/>
                  </a:lnTo>
                  <a:cubicBezTo>
                    <a:pt x="812800" y="408094"/>
                    <a:pt x="807514" y="420855"/>
                    <a:pt x="798105" y="430265"/>
                  </a:cubicBezTo>
                  <a:cubicBezTo>
                    <a:pt x="788695" y="439674"/>
                    <a:pt x="775934" y="444960"/>
                    <a:pt x="762627" y="444960"/>
                  </a:cubicBezTo>
                  <a:lnTo>
                    <a:pt x="50173" y="444960"/>
                  </a:lnTo>
                  <a:cubicBezTo>
                    <a:pt x="36866" y="444960"/>
                    <a:pt x="24105" y="439674"/>
                    <a:pt x="14695" y="430265"/>
                  </a:cubicBezTo>
                  <a:cubicBezTo>
                    <a:pt x="5286" y="420855"/>
                    <a:pt x="0" y="408094"/>
                    <a:pt x="0" y="394787"/>
                  </a:cubicBezTo>
                  <a:lnTo>
                    <a:pt x="0" y="50173"/>
                  </a:lnTo>
                  <a:cubicBezTo>
                    <a:pt x="0" y="36866"/>
                    <a:pt x="5286" y="24105"/>
                    <a:pt x="14695" y="14695"/>
                  </a:cubicBezTo>
                  <a:cubicBezTo>
                    <a:pt x="24105" y="5286"/>
                    <a:pt x="36866" y="0"/>
                    <a:pt x="50173" y="0"/>
                  </a:cubicBezTo>
                  <a:close/>
                </a:path>
              </a:pathLst>
            </a:custGeom>
            <a:solidFill>
              <a:srgbClr val="B8BB87"/>
            </a:solidFill>
          </p:spPr>
          <p:txBody>
            <a:bodyPr/>
            <a:lstStyle/>
            <a:p>
              <a:endParaRPr lang="es-CL"/>
            </a:p>
          </p:txBody>
        </p:sp>
        <p:sp>
          <p:nvSpPr>
            <p:cNvPr id="28" name="TextBox 28"/>
            <p:cNvSpPr txBox="1"/>
            <p:nvPr/>
          </p:nvSpPr>
          <p:spPr>
            <a:xfrm>
              <a:off x="0" y="-47625"/>
              <a:ext cx="812800" cy="492585"/>
            </a:xfrm>
            <a:prstGeom prst="rect">
              <a:avLst/>
            </a:prstGeom>
          </p:spPr>
          <p:txBody>
            <a:bodyPr lIns="50800" tIns="50800" rIns="50800" bIns="50800" rtlCol="0" anchor="ctr"/>
            <a:lstStyle/>
            <a:p>
              <a:pPr algn="ctr">
                <a:lnSpc>
                  <a:spcPts val="3079"/>
                </a:lnSpc>
              </a:pPr>
              <a:r>
                <a:rPr lang="en-US" sz="2199" b="1">
                  <a:solidFill>
                    <a:srgbClr val="000000"/>
                  </a:solidFill>
                  <a:latin typeface="Helios Bold"/>
                  <a:ea typeface="Helios Bold"/>
                  <a:cs typeface="Helios Bold"/>
                  <a:sym typeface="Helios Bold"/>
                </a:rPr>
                <a:t>Sprint 3</a:t>
              </a:r>
            </a:p>
            <a:p>
              <a:pPr algn="ctr">
                <a:lnSpc>
                  <a:spcPts val="3079"/>
                </a:lnSpc>
              </a:pPr>
              <a:r>
                <a:rPr lang="en-US" sz="2199">
                  <a:solidFill>
                    <a:srgbClr val="000000"/>
                  </a:solidFill>
                  <a:latin typeface="Helios"/>
                  <a:ea typeface="Helios"/>
                  <a:cs typeface="Helios"/>
                  <a:sym typeface="Helios"/>
                </a:rPr>
                <a:t>32 Días</a:t>
              </a:r>
            </a:p>
            <a:p>
              <a:pPr algn="ctr">
                <a:lnSpc>
                  <a:spcPts val="3079"/>
                </a:lnSpc>
              </a:pPr>
              <a:r>
                <a:rPr lang="en-US" sz="2199">
                  <a:solidFill>
                    <a:srgbClr val="000000"/>
                  </a:solidFill>
                  <a:latin typeface="Helios"/>
                  <a:ea typeface="Helios"/>
                  <a:cs typeface="Helios"/>
                  <a:sym typeface="Helios"/>
                </a:rPr>
                <a:t>28,57%</a:t>
              </a:r>
            </a:p>
          </p:txBody>
        </p:sp>
      </p:grpSp>
      <p:sp>
        <p:nvSpPr>
          <p:cNvPr id="29" name="AutoShape 29"/>
          <p:cNvSpPr/>
          <p:nvPr/>
        </p:nvSpPr>
        <p:spPr>
          <a:xfrm flipH="1">
            <a:off x="9156273" y="6128454"/>
            <a:ext cx="0" cy="1155054"/>
          </a:xfrm>
          <a:prstGeom prst="line">
            <a:avLst/>
          </a:prstGeom>
          <a:ln w="38100" cap="flat">
            <a:solidFill>
              <a:srgbClr val="B8BB87"/>
            </a:solidFill>
            <a:prstDash val="solid"/>
            <a:headEnd type="none" w="sm" len="sm"/>
            <a:tailEnd type="arrow" w="med" len="sm"/>
          </a:ln>
        </p:spPr>
        <p:txBody>
          <a:bodyPr/>
          <a:lstStyle/>
          <a:p>
            <a:endParaRPr lang="es-CL"/>
          </a:p>
        </p:txBody>
      </p:sp>
      <p:sp>
        <p:nvSpPr>
          <p:cNvPr id="30" name="AutoShape 30"/>
          <p:cNvSpPr/>
          <p:nvPr/>
        </p:nvSpPr>
        <p:spPr>
          <a:xfrm>
            <a:off x="9156273" y="6705981"/>
            <a:ext cx="3724275" cy="577527"/>
          </a:xfrm>
          <a:prstGeom prst="line">
            <a:avLst/>
          </a:prstGeom>
          <a:ln w="38100" cap="flat">
            <a:solidFill>
              <a:srgbClr val="B8BB87"/>
            </a:solidFill>
            <a:prstDash val="solid"/>
            <a:headEnd type="none" w="sm" len="sm"/>
            <a:tailEnd type="arrow" w="med" len="sm"/>
          </a:ln>
        </p:spPr>
        <p:txBody>
          <a:bodyPr/>
          <a:lstStyle/>
          <a:p>
            <a:endParaRPr lang="es-CL"/>
          </a:p>
        </p:txBody>
      </p:sp>
      <p:sp>
        <p:nvSpPr>
          <p:cNvPr id="31" name="AutoShape 31"/>
          <p:cNvSpPr/>
          <p:nvPr/>
        </p:nvSpPr>
        <p:spPr>
          <a:xfrm flipH="1">
            <a:off x="5434636" y="6705981"/>
            <a:ext cx="3721637" cy="577527"/>
          </a:xfrm>
          <a:prstGeom prst="line">
            <a:avLst/>
          </a:prstGeom>
          <a:ln w="38100" cap="flat">
            <a:solidFill>
              <a:srgbClr val="B8BB87"/>
            </a:solidFill>
            <a:prstDash val="solid"/>
            <a:headEnd type="none" w="sm" len="sm"/>
            <a:tailEnd type="arrow" w="med" len="sm"/>
          </a:ln>
        </p:spPr>
        <p:txBody>
          <a:bodyPr/>
          <a:lstStyle/>
          <a:p>
            <a:endParaRPr lang="es-CL"/>
          </a:p>
        </p:txBody>
      </p:sp>
      <p:grpSp>
        <p:nvGrpSpPr>
          <p:cNvPr id="32" name="Group 32"/>
          <p:cNvGrpSpPr/>
          <p:nvPr/>
        </p:nvGrpSpPr>
        <p:grpSpPr>
          <a:xfrm rot="-5400000">
            <a:off x="12523894" y="9043853"/>
            <a:ext cx="713308" cy="893520"/>
            <a:chOff x="0" y="0"/>
            <a:chExt cx="648868" cy="812800"/>
          </a:xfrm>
        </p:grpSpPr>
        <p:sp>
          <p:nvSpPr>
            <p:cNvPr id="33" name="Freeform 33"/>
            <p:cNvSpPr/>
            <p:nvPr/>
          </p:nvSpPr>
          <p:spPr>
            <a:xfrm>
              <a:off x="0" y="0"/>
              <a:ext cx="648868" cy="812800"/>
            </a:xfrm>
            <a:custGeom>
              <a:avLst/>
              <a:gdLst/>
              <a:ahLst/>
              <a:cxnLst/>
              <a:rect l="l" t="t" r="r" b="b"/>
              <a:pathLst>
                <a:path w="648868" h="812800">
                  <a:moveTo>
                    <a:pt x="648868" y="406400"/>
                  </a:moveTo>
                  <a:lnTo>
                    <a:pt x="242468" y="0"/>
                  </a:lnTo>
                  <a:lnTo>
                    <a:pt x="242468" y="203200"/>
                  </a:lnTo>
                  <a:lnTo>
                    <a:pt x="0" y="203200"/>
                  </a:lnTo>
                  <a:lnTo>
                    <a:pt x="0" y="609600"/>
                  </a:lnTo>
                  <a:lnTo>
                    <a:pt x="242468" y="609600"/>
                  </a:lnTo>
                  <a:lnTo>
                    <a:pt x="242468" y="812800"/>
                  </a:lnTo>
                  <a:lnTo>
                    <a:pt x="648868" y="406400"/>
                  </a:lnTo>
                  <a:close/>
                </a:path>
              </a:pathLst>
            </a:custGeom>
            <a:solidFill>
              <a:srgbClr val="B8BB87"/>
            </a:solidFill>
          </p:spPr>
          <p:txBody>
            <a:bodyPr/>
            <a:lstStyle/>
            <a:p>
              <a:endParaRPr lang="es-CL"/>
            </a:p>
          </p:txBody>
        </p:sp>
        <p:sp>
          <p:nvSpPr>
            <p:cNvPr id="34" name="TextBox 34"/>
            <p:cNvSpPr txBox="1"/>
            <p:nvPr/>
          </p:nvSpPr>
          <p:spPr>
            <a:xfrm>
              <a:off x="0" y="155575"/>
              <a:ext cx="547268" cy="454025"/>
            </a:xfrm>
            <a:prstGeom prst="rect">
              <a:avLst/>
            </a:prstGeom>
          </p:spPr>
          <p:txBody>
            <a:bodyPr lIns="50800" tIns="50800" rIns="50800" bIns="50800" rtlCol="0" anchor="ctr"/>
            <a:lstStyle/>
            <a:p>
              <a:pPr algn="ctr">
                <a:lnSpc>
                  <a:spcPts val="3079"/>
                </a:lnSpc>
              </a:pPr>
              <a:endParaRPr/>
            </a:p>
          </p:txBody>
        </p:sp>
      </p:grpSp>
      <p:sp>
        <p:nvSpPr>
          <p:cNvPr id="35" name="TextBox 35"/>
          <p:cNvSpPr txBox="1"/>
          <p:nvPr/>
        </p:nvSpPr>
        <p:spPr>
          <a:xfrm>
            <a:off x="5650483" y="375926"/>
            <a:ext cx="6987034" cy="962647"/>
          </a:xfrm>
          <a:prstGeom prst="rect">
            <a:avLst/>
          </a:prstGeom>
        </p:spPr>
        <p:txBody>
          <a:bodyPr lIns="0" tIns="0" rIns="0" bIns="0" rtlCol="0" anchor="t">
            <a:spAutoFit/>
          </a:bodyPr>
          <a:lstStyle/>
          <a:p>
            <a:pPr algn="ctr">
              <a:lnSpc>
                <a:spcPts val="7840"/>
              </a:lnSpc>
            </a:pPr>
            <a:r>
              <a:rPr lang="en-US" sz="5600" b="1">
                <a:solidFill>
                  <a:srgbClr val="000000"/>
                </a:solidFill>
                <a:latin typeface="Open Sans Bold"/>
                <a:ea typeface="Open Sans Bold"/>
                <a:cs typeface="Open Sans Bold"/>
                <a:sym typeface="Open Sans Bold"/>
              </a:rPr>
              <a:t>Estado del Proyecto</a:t>
            </a:r>
          </a:p>
        </p:txBody>
      </p:sp>
      <p:grpSp>
        <p:nvGrpSpPr>
          <p:cNvPr id="36" name="Group 36"/>
          <p:cNvGrpSpPr/>
          <p:nvPr/>
        </p:nvGrpSpPr>
        <p:grpSpPr>
          <a:xfrm>
            <a:off x="13770992" y="1338573"/>
            <a:ext cx="3957125" cy="1163838"/>
            <a:chOff x="0" y="0"/>
            <a:chExt cx="1042206" cy="306525"/>
          </a:xfrm>
        </p:grpSpPr>
        <p:sp>
          <p:nvSpPr>
            <p:cNvPr id="37" name="Freeform 37"/>
            <p:cNvSpPr/>
            <p:nvPr/>
          </p:nvSpPr>
          <p:spPr>
            <a:xfrm>
              <a:off x="0" y="0"/>
              <a:ext cx="1042206" cy="306525"/>
            </a:xfrm>
            <a:custGeom>
              <a:avLst/>
              <a:gdLst/>
              <a:ahLst/>
              <a:cxnLst/>
              <a:rect l="l" t="t" r="r" b="b"/>
              <a:pathLst>
                <a:path w="1042206" h="306525">
                  <a:moveTo>
                    <a:pt x="39129" y="0"/>
                  </a:moveTo>
                  <a:lnTo>
                    <a:pt x="1003077" y="0"/>
                  </a:lnTo>
                  <a:cubicBezTo>
                    <a:pt x="1013454" y="0"/>
                    <a:pt x="1023407" y="4123"/>
                    <a:pt x="1030745" y="11461"/>
                  </a:cubicBezTo>
                  <a:cubicBezTo>
                    <a:pt x="1038083" y="18799"/>
                    <a:pt x="1042206" y="28751"/>
                    <a:pt x="1042206" y="39129"/>
                  </a:cubicBezTo>
                  <a:lnTo>
                    <a:pt x="1042206" y="267396"/>
                  </a:lnTo>
                  <a:cubicBezTo>
                    <a:pt x="1042206" y="289007"/>
                    <a:pt x="1024687" y="306525"/>
                    <a:pt x="1003077" y="306525"/>
                  </a:cubicBezTo>
                  <a:lnTo>
                    <a:pt x="39129" y="306525"/>
                  </a:lnTo>
                  <a:cubicBezTo>
                    <a:pt x="17519" y="306525"/>
                    <a:pt x="0" y="289007"/>
                    <a:pt x="0" y="267396"/>
                  </a:cubicBezTo>
                  <a:lnTo>
                    <a:pt x="0" y="39129"/>
                  </a:lnTo>
                  <a:cubicBezTo>
                    <a:pt x="0" y="17519"/>
                    <a:pt x="17519" y="0"/>
                    <a:pt x="39129" y="0"/>
                  </a:cubicBezTo>
                  <a:close/>
                </a:path>
              </a:pathLst>
            </a:custGeom>
            <a:solidFill>
              <a:srgbClr val="B8BB87"/>
            </a:solidFill>
          </p:spPr>
          <p:txBody>
            <a:bodyPr/>
            <a:lstStyle/>
            <a:p>
              <a:endParaRPr lang="es-CL"/>
            </a:p>
          </p:txBody>
        </p:sp>
        <p:sp>
          <p:nvSpPr>
            <p:cNvPr id="38" name="TextBox 38"/>
            <p:cNvSpPr txBox="1"/>
            <p:nvPr/>
          </p:nvSpPr>
          <p:spPr>
            <a:xfrm>
              <a:off x="0" y="-47625"/>
              <a:ext cx="1042206" cy="354150"/>
            </a:xfrm>
            <a:prstGeom prst="rect">
              <a:avLst/>
            </a:prstGeom>
          </p:spPr>
          <p:txBody>
            <a:bodyPr lIns="50800" tIns="50800" rIns="50800" bIns="50800" rtlCol="0" anchor="ctr"/>
            <a:lstStyle/>
            <a:p>
              <a:pPr algn="ctr">
                <a:lnSpc>
                  <a:spcPts val="3079"/>
                </a:lnSpc>
              </a:pPr>
              <a:r>
                <a:rPr lang="en-US" sz="2199" b="1">
                  <a:solidFill>
                    <a:srgbClr val="000000"/>
                  </a:solidFill>
                  <a:latin typeface="Helios Bold"/>
                  <a:ea typeface="Helios Bold"/>
                  <a:cs typeface="Helios Bold"/>
                  <a:sym typeface="Helios Bold"/>
                </a:rPr>
                <a:t>Estado Actual del Proyecto</a:t>
              </a:r>
            </a:p>
            <a:p>
              <a:pPr algn="ctr">
                <a:lnSpc>
                  <a:spcPts val="3079"/>
                </a:lnSpc>
              </a:pPr>
              <a:r>
                <a:rPr lang="en-US" sz="2199">
                  <a:solidFill>
                    <a:srgbClr val="000000"/>
                  </a:solidFill>
                  <a:latin typeface="Helios"/>
                  <a:ea typeface="Helios"/>
                  <a:cs typeface="Helios"/>
                  <a:sym typeface="Helios"/>
                </a:rPr>
                <a:t>71,25%</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Freeform 2"/>
          <p:cNvSpPr/>
          <p:nvPr/>
        </p:nvSpPr>
        <p:spPr>
          <a:xfrm>
            <a:off x="9366642" y="2329173"/>
            <a:ext cx="6081204" cy="7814632"/>
          </a:xfrm>
          <a:custGeom>
            <a:avLst/>
            <a:gdLst/>
            <a:ahLst/>
            <a:cxnLst/>
            <a:rect l="l" t="t" r="r" b="b"/>
            <a:pathLst>
              <a:path w="6081204" h="7814632">
                <a:moveTo>
                  <a:pt x="0" y="0"/>
                </a:moveTo>
                <a:lnTo>
                  <a:pt x="6081205" y="0"/>
                </a:lnTo>
                <a:lnTo>
                  <a:pt x="6081205" y="7814632"/>
                </a:lnTo>
                <a:lnTo>
                  <a:pt x="0" y="7814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3" name="Freeform 3"/>
          <p:cNvSpPr/>
          <p:nvPr/>
        </p:nvSpPr>
        <p:spPr>
          <a:xfrm>
            <a:off x="1744722" y="2772068"/>
            <a:ext cx="6012190" cy="6012190"/>
          </a:xfrm>
          <a:custGeom>
            <a:avLst/>
            <a:gdLst/>
            <a:ahLst/>
            <a:cxnLst/>
            <a:rect l="l" t="t" r="r" b="b"/>
            <a:pathLst>
              <a:path w="6012190" h="6012190">
                <a:moveTo>
                  <a:pt x="0" y="0"/>
                </a:moveTo>
                <a:lnTo>
                  <a:pt x="6012190" y="0"/>
                </a:lnTo>
                <a:lnTo>
                  <a:pt x="6012190" y="6012189"/>
                </a:lnTo>
                <a:lnTo>
                  <a:pt x="0" y="6012189"/>
                </a:lnTo>
                <a:lnTo>
                  <a:pt x="0" y="0"/>
                </a:lnTo>
                <a:close/>
              </a:path>
            </a:pathLst>
          </a:custGeom>
          <a:blipFill>
            <a:blip r:embed="rId4"/>
            <a:stretch>
              <a:fillRect/>
            </a:stretch>
          </a:blipFill>
        </p:spPr>
        <p:txBody>
          <a:bodyPr/>
          <a:lstStyle/>
          <a:p>
            <a:endParaRPr lang="es-CL"/>
          </a:p>
        </p:txBody>
      </p:sp>
      <p:sp>
        <p:nvSpPr>
          <p:cNvPr id="4" name="TextBox 4"/>
          <p:cNvSpPr txBox="1"/>
          <p:nvPr/>
        </p:nvSpPr>
        <p:spPr>
          <a:xfrm>
            <a:off x="9799076" y="2714918"/>
            <a:ext cx="5216336" cy="6427606"/>
          </a:xfrm>
          <a:prstGeom prst="rect">
            <a:avLst/>
          </a:prstGeom>
        </p:spPr>
        <p:txBody>
          <a:bodyPr lIns="0" tIns="0" rIns="0" bIns="0" rtlCol="0" anchor="t">
            <a:spAutoFit/>
          </a:bodyPr>
          <a:lstStyle/>
          <a:p>
            <a:pPr marL="559681" lvl="1" indent="-279840" algn="l">
              <a:lnSpc>
                <a:spcPts val="3629"/>
              </a:lnSpc>
              <a:buFont typeface="Arial"/>
              <a:buChar char="•"/>
            </a:pPr>
            <a:r>
              <a:rPr lang="en-US" sz="2592">
                <a:solidFill>
                  <a:srgbClr val="FFFDF7"/>
                </a:solidFill>
                <a:latin typeface="Open Sans"/>
                <a:ea typeface="Open Sans"/>
                <a:cs typeface="Open Sans"/>
                <a:sym typeface="Open Sans"/>
              </a:rPr>
              <a:t>Crear soluciones tecnológicas.</a:t>
            </a:r>
          </a:p>
          <a:p>
            <a:pPr marL="559681" lvl="1" indent="-279840" algn="l">
              <a:lnSpc>
                <a:spcPts val="3629"/>
              </a:lnSpc>
              <a:buFont typeface="Arial"/>
              <a:buChar char="•"/>
            </a:pPr>
            <a:r>
              <a:rPr lang="en-US" sz="2592">
                <a:solidFill>
                  <a:srgbClr val="FFFDF7"/>
                </a:solidFill>
                <a:latin typeface="Open Sans"/>
                <a:ea typeface="Open Sans"/>
                <a:cs typeface="Open Sans"/>
                <a:sym typeface="Open Sans"/>
              </a:rPr>
              <a:t>Usar estándares y herramientas.</a:t>
            </a:r>
          </a:p>
          <a:p>
            <a:pPr marL="559681" lvl="1" indent="-279840" algn="l">
              <a:lnSpc>
                <a:spcPts val="3629"/>
              </a:lnSpc>
              <a:buFont typeface="Arial"/>
              <a:buChar char="•"/>
            </a:pPr>
            <a:r>
              <a:rPr lang="en-US" sz="2592">
                <a:solidFill>
                  <a:srgbClr val="FFFDF7"/>
                </a:solidFill>
                <a:latin typeface="Open Sans"/>
                <a:ea typeface="Open Sans"/>
                <a:cs typeface="Open Sans"/>
                <a:sym typeface="Open Sans"/>
              </a:rPr>
              <a:t> Análisis de requerimientos y la implementación técnica de soluciones.</a:t>
            </a:r>
          </a:p>
          <a:p>
            <a:pPr marL="559681" lvl="1" indent="-279840" algn="l">
              <a:lnSpc>
                <a:spcPts val="3629"/>
              </a:lnSpc>
              <a:buFont typeface="Arial"/>
              <a:buChar char="•"/>
            </a:pPr>
            <a:r>
              <a:rPr lang="en-US" sz="2592">
                <a:solidFill>
                  <a:srgbClr val="FFFDF7"/>
                </a:solidFill>
                <a:latin typeface="Open Sans"/>
                <a:ea typeface="Open Sans"/>
                <a:cs typeface="Open Sans"/>
                <a:sym typeface="Open Sans"/>
              </a:rPr>
              <a:t>Resolver problemas organizacionales.</a:t>
            </a:r>
          </a:p>
          <a:p>
            <a:pPr marL="559681" lvl="1" indent="-279840" algn="l">
              <a:lnSpc>
                <a:spcPts val="3629"/>
              </a:lnSpc>
              <a:buFont typeface="Arial"/>
              <a:buChar char="•"/>
            </a:pPr>
            <a:r>
              <a:rPr lang="en-US" sz="2592">
                <a:solidFill>
                  <a:srgbClr val="FFFDF7"/>
                </a:solidFill>
                <a:latin typeface="Open Sans"/>
                <a:ea typeface="Open Sans"/>
                <a:cs typeface="Open Sans"/>
                <a:sym typeface="Open Sans"/>
              </a:rPr>
              <a:t>integrar servicios externos que optimizan procesos</a:t>
            </a:r>
          </a:p>
          <a:p>
            <a:pPr marL="559681" lvl="1" indent="-279840" algn="l">
              <a:lnSpc>
                <a:spcPts val="3629"/>
              </a:lnSpc>
              <a:buFont typeface="Arial"/>
              <a:buChar char="•"/>
            </a:pPr>
            <a:r>
              <a:rPr lang="en-US" sz="2592">
                <a:solidFill>
                  <a:srgbClr val="FFFDF7"/>
                </a:solidFill>
                <a:latin typeface="Open Sans"/>
                <a:ea typeface="Open Sans"/>
                <a:cs typeface="Open Sans"/>
                <a:sym typeface="Open Sans"/>
              </a:rPr>
              <a:t>Comunicar con claridad.</a:t>
            </a:r>
          </a:p>
          <a:p>
            <a:pPr marL="559681" lvl="1" indent="-279840" algn="l">
              <a:lnSpc>
                <a:spcPts val="3629"/>
              </a:lnSpc>
              <a:buFont typeface="Arial"/>
              <a:buChar char="•"/>
            </a:pPr>
            <a:r>
              <a:rPr lang="en-US" sz="2592">
                <a:solidFill>
                  <a:srgbClr val="FFFDF7"/>
                </a:solidFill>
                <a:latin typeface="Open Sans"/>
                <a:ea typeface="Open Sans"/>
                <a:cs typeface="Open Sans"/>
                <a:sym typeface="Open Sans"/>
              </a:rPr>
              <a:t>Desarrollar software seguro y de calidad.</a:t>
            </a:r>
          </a:p>
          <a:p>
            <a:pPr marL="0" lvl="0" indent="0" algn="ctr">
              <a:lnSpc>
                <a:spcPts val="3758"/>
              </a:lnSpc>
              <a:spcBef>
                <a:spcPct val="0"/>
              </a:spcBef>
            </a:pPr>
            <a:endParaRPr lang="en-US" sz="2592">
              <a:solidFill>
                <a:srgbClr val="FFFDF7"/>
              </a:solidFill>
              <a:latin typeface="Open Sans"/>
              <a:ea typeface="Open Sans"/>
              <a:cs typeface="Open Sans"/>
              <a:sym typeface="Open Sans"/>
            </a:endParaRPr>
          </a:p>
        </p:txBody>
      </p:sp>
      <p:sp>
        <p:nvSpPr>
          <p:cNvPr id="5" name="TextBox 5"/>
          <p:cNvSpPr txBox="1"/>
          <p:nvPr/>
        </p:nvSpPr>
        <p:spPr>
          <a:xfrm>
            <a:off x="4750817" y="241161"/>
            <a:ext cx="8786366" cy="1953247"/>
          </a:xfrm>
          <a:prstGeom prst="rect">
            <a:avLst/>
          </a:prstGeom>
        </p:spPr>
        <p:txBody>
          <a:bodyPr lIns="0" tIns="0" rIns="0" bIns="0" rtlCol="0" anchor="t">
            <a:spAutoFit/>
          </a:bodyPr>
          <a:lstStyle/>
          <a:p>
            <a:pPr algn="ctr">
              <a:lnSpc>
                <a:spcPts val="7840"/>
              </a:lnSpc>
            </a:pPr>
            <a:r>
              <a:rPr lang="en-US" sz="5600" b="1">
                <a:solidFill>
                  <a:srgbClr val="000000"/>
                </a:solidFill>
                <a:latin typeface="Open Sans Bold"/>
                <a:ea typeface="Open Sans Bold"/>
                <a:cs typeface="Open Sans Bold"/>
                <a:sym typeface="Open Sans Bold"/>
              </a:rPr>
              <a:t>Competencias de Egreso </a:t>
            </a:r>
          </a:p>
          <a:p>
            <a:pPr algn="ctr">
              <a:lnSpc>
                <a:spcPts val="7840"/>
              </a:lnSpc>
            </a:pPr>
            <a:r>
              <a:rPr lang="en-US" sz="5600" b="1">
                <a:solidFill>
                  <a:srgbClr val="000000"/>
                </a:solidFill>
                <a:latin typeface="Open Sans Bold"/>
                <a:ea typeface="Open Sans Bold"/>
                <a:cs typeface="Open Sans Bold"/>
                <a:sym typeface="Open Sans Bold"/>
              </a:rPr>
              <a:t>en nuestro Capstone</a:t>
            </a:r>
          </a:p>
        </p:txBody>
      </p:sp>
      <p:sp>
        <p:nvSpPr>
          <p:cNvPr id="6" name="Freeform 6"/>
          <p:cNvSpPr/>
          <p:nvPr/>
        </p:nvSpPr>
        <p:spPr>
          <a:xfrm>
            <a:off x="120057" y="143332"/>
            <a:ext cx="3032814" cy="746830"/>
          </a:xfrm>
          <a:custGeom>
            <a:avLst/>
            <a:gdLst/>
            <a:ahLst/>
            <a:cxnLst/>
            <a:rect l="l" t="t" r="r" b="b"/>
            <a:pathLst>
              <a:path w="3032814" h="746830">
                <a:moveTo>
                  <a:pt x="0" y="0"/>
                </a:moveTo>
                <a:lnTo>
                  <a:pt x="3032814" y="0"/>
                </a:lnTo>
                <a:lnTo>
                  <a:pt x="3032814" y="746830"/>
                </a:lnTo>
                <a:lnTo>
                  <a:pt x="0" y="746830"/>
                </a:lnTo>
                <a:lnTo>
                  <a:pt x="0" y="0"/>
                </a:lnTo>
                <a:close/>
              </a:path>
            </a:pathLst>
          </a:custGeom>
          <a:blipFill>
            <a:blip r:embed="rId5"/>
            <a:stretch>
              <a:fillRect/>
            </a:stretch>
          </a:blipFill>
        </p:spPr>
        <p:txBody>
          <a:bodyPr/>
          <a:lstStyle/>
          <a:p>
            <a:endParaRPr lang="es-CL"/>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469</Words>
  <Application>Microsoft Office PowerPoint</Application>
  <PresentationFormat>Personalizado</PresentationFormat>
  <Paragraphs>69</Paragraphs>
  <Slides>16</Slides>
  <Notes>0</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vt:i4>
      </vt:variant>
    </vt:vector>
  </HeadingPairs>
  <TitlesOfParts>
    <vt:vector size="24" baseType="lpstr">
      <vt:lpstr>Open Sans Bold</vt:lpstr>
      <vt:lpstr>Open Sans</vt:lpstr>
      <vt:lpstr>Helios Bold</vt:lpstr>
      <vt:lpstr>Helios</vt:lpstr>
      <vt:lpstr>TS Deniz Bold</vt:lpstr>
      <vt:lpstr>Arial</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Proyecto Creativo Moderno Azul</dc:title>
  <cp:lastModifiedBy>rodrigo cancino</cp:lastModifiedBy>
  <cp:revision>2</cp:revision>
  <dcterms:created xsi:type="dcterms:W3CDTF">2006-08-16T00:00:00Z</dcterms:created>
  <dcterms:modified xsi:type="dcterms:W3CDTF">2024-11-26T01:47:42Z</dcterms:modified>
  <dc:identifier>DAGXEXKR3hU</dc:identifier>
</cp:coreProperties>
</file>